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4" r:id="rId1"/>
  </p:sldMasterIdLst>
  <p:sldIdLst>
    <p:sldId id="257" r:id="rId2"/>
    <p:sldId id="273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9144000" cy="51435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1344" y="5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309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354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94000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249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6197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2608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4695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93874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3200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5740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919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270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421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1924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893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10332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55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113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887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551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g"/><Relationship Id="rId3" Type="http://schemas.openxmlformats.org/officeDocument/2006/relationships/image" Target="../media/image3.jp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.jp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6.jpg"/><Relationship Id="rId5" Type="http://schemas.openxmlformats.org/officeDocument/2006/relationships/image" Target="../media/image11.jpg"/><Relationship Id="rId10" Type="http://schemas.openxmlformats.org/officeDocument/2006/relationships/image" Target="../media/image30.jpg"/><Relationship Id="rId4" Type="http://schemas.openxmlformats.org/officeDocument/2006/relationships/image" Target="../media/image21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36.jp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3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0.jpg"/><Relationship Id="rId5" Type="http://schemas.openxmlformats.org/officeDocument/2006/relationships/image" Target="../media/image3.jp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3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3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0.jpg"/><Relationship Id="rId5" Type="http://schemas.openxmlformats.org/officeDocument/2006/relationships/image" Target="../media/image13.png"/><Relationship Id="rId10" Type="http://schemas.openxmlformats.org/officeDocument/2006/relationships/image" Target="../media/image39.jpg"/><Relationship Id="rId4" Type="http://schemas.openxmlformats.org/officeDocument/2006/relationships/image" Target="../media/image5.png"/><Relationship Id="rId9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4.jpg"/><Relationship Id="rId3" Type="http://schemas.openxmlformats.org/officeDocument/2006/relationships/image" Target="../media/image40.jpg"/><Relationship Id="rId7" Type="http://schemas.openxmlformats.org/officeDocument/2006/relationships/image" Target="../media/image5.png"/><Relationship Id="rId12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11" Type="http://schemas.openxmlformats.org/officeDocument/2006/relationships/image" Target="../media/image18.jpg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10" Type="http://schemas.openxmlformats.org/officeDocument/2006/relationships/image" Target="../media/image35.png"/><Relationship Id="rId4" Type="http://schemas.openxmlformats.org/officeDocument/2006/relationships/image" Target="../media/image41.jpg"/><Relationship Id="rId9" Type="http://schemas.openxmlformats.org/officeDocument/2006/relationships/image" Target="../media/image9.png"/><Relationship Id="rId1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image" Target="../media/image41.jp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40.jpg"/><Relationship Id="rId2" Type="http://schemas.openxmlformats.org/officeDocument/2006/relationships/image" Target="../media/image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1" Type="http://schemas.openxmlformats.org/officeDocument/2006/relationships/image" Target="../media/image18.jpg"/><Relationship Id="rId5" Type="http://schemas.openxmlformats.org/officeDocument/2006/relationships/image" Target="../media/image42.png"/><Relationship Id="rId15" Type="http://schemas.openxmlformats.org/officeDocument/2006/relationships/image" Target="../media/image45.jpg"/><Relationship Id="rId10" Type="http://schemas.openxmlformats.org/officeDocument/2006/relationships/image" Target="../media/image35.png"/><Relationship Id="rId4" Type="http://schemas.openxmlformats.org/officeDocument/2006/relationships/image" Target="../media/image46.png"/><Relationship Id="rId9" Type="http://schemas.openxmlformats.org/officeDocument/2006/relationships/image" Target="../media/image17.png"/><Relationship Id="rId1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image" Target="../media/image8.png"/><Relationship Id="rId3" Type="http://schemas.openxmlformats.org/officeDocument/2006/relationships/image" Target="../media/image18.jpg"/><Relationship Id="rId21" Type="http://schemas.openxmlformats.org/officeDocument/2006/relationships/image" Target="../media/image21.png"/><Relationship Id="rId7" Type="http://schemas.openxmlformats.org/officeDocument/2006/relationships/image" Target="../media/image24.jpg"/><Relationship Id="rId12" Type="http://schemas.openxmlformats.org/officeDocument/2006/relationships/image" Target="../media/image2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1.jpg"/><Relationship Id="rId20" Type="http://schemas.openxmlformats.org/officeDocument/2006/relationships/image" Target="../media/image7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24" Type="http://schemas.openxmlformats.org/officeDocument/2006/relationships/image" Target="../media/image22.png"/><Relationship Id="rId5" Type="http://schemas.openxmlformats.org/officeDocument/2006/relationships/image" Target="../media/image20.png"/><Relationship Id="rId15" Type="http://schemas.openxmlformats.org/officeDocument/2006/relationships/image" Target="../media/image14.png"/><Relationship Id="rId23" Type="http://schemas.openxmlformats.org/officeDocument/2006/relationships/image" Target="../media/image9.png"/><Relationship Id="rId10" Type="http://schemas.openxmlformats.org/officeDocument/2006/relationships/image" Target="../media/image3.jpg"/><Relationship Id="rId19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5.png"/><Relationship Id="rId14" Type="http://schemas.openxmlformats.org/officeDocument/2006/relationships/image" Target="../media/image17.png"/><Relationship Id="rId2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://www.tiobe.com/tiobe-index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12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3.jpg"/><Relationship Id="rId12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1.jpg"/><Relationship Id="rId5" Type="http://schemas.openxmlformats.org/officeDocument/2006/relationships/image" Target="../media/image3.jpg"/><Relationship Id="rId15" Type="http://schemas.openxmlformats.org/officeDocument/2006/relationships/image" Target="../media/image26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1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png"/><Relationship Id="rId7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6"/>
          <p:cNvGrpSpPr/>
          <p:nvPr/>
        </p:nvGrpSpPr>
        <p:grpSpPr>
          <a:xfrm>
            <a:off x="128100" y="645400"/>
            <a:ext cx="5353685" cy="4357370"/>
            <a:chOff x="128100" y="645400"/>
            <a:chExt cx="5353685" cy="4357370"/>
          </a:xfrm>
        </p:grpSpPr>
        <p:pic>
          <p:nvPicPr>
            <p:cNvPr id="8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100" y="645400"/>
              <a:ext cx="959525" cy="959525"/>
            </a:xfrm>
            <a:prstGeom prst="rect">
              <a:avLst/>
            </a:prstGeom>
          </p:spPr>
        </p:pic>
        <p:pic>
          <p:nvPicPr>
            <p:cNvPr id="9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900" y="913325"/>
              <a:ext cx="583499" cy="583499"/>
            </a:xfrm>
            <a:prstGeom prst="rect">
              <a:avLst/>
            </a:prstGeom>
          </p:spPr>
        </p:pic>
        <p:pic>
          <p:nvPicPr>
            <p:cNvPr id="10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475" y="1881300"/>
              <a:ext cx="959524" cy="502407"/>
            </a:xfrm>
            <a:prstGeom prst="rect">
              <a:avLst/>
            </a:prstGeom>
          </p:spPr>
        </p:pic>
        <p:pic>
          <p:nvPicPr>
            <p:cNvPr id="11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3675" y="1881300"/>
              <a:ext cx="727149" cy="727149"/>
            </a:xfrm>
            <a:prstGeom prst="rect">
              <a:avLst/>
            </a:prstGeom>
          </p:spPr>
        </p:pic>
        <p:pic>
          <p:nvPicPr>
            <p:cNvPr id="12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475" y="2660074"/>
              <a:ext cx="754476" cy="727150"/>
            </a:xfrm>
            <a:prstGeom prst="rect">
              <a:avLst/>
            </a:prstGeom>
          </p:spPr>
        </p:pic>
        <p:pic>
          <p:nvPicPr>
            <p:cNvPr id="13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8725" y="2873675"/>
              <a:ext cx="690674" cy="690674"/>
            </a:xfrm>
            <a:prstGeom prst="rect">
              <a:avLst/>
            </a:prstGeom>
          </p:spPr>
        </p:pic>
        <p:pic>
          <p:nvPicPr>
            <p:cNvPr id="14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9775" y="2728875"/>
              <a:ext cx="528524" cy="528524"/>
            </a:xfrm>
            <a:prstGeom prst="rect">
              <a:avLst/>
            </a:prstGeom>
          </p:spPr>
        </p:pic>
        <p:pic>
          <p:nvPicPr>
            <p:cNvPr id="15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878" y="3636475"/>
              <a:ext cx="583499" cy="583499"/>
            </a:xfrm>
            <a:prstGeom prst="rect">
              <a:avLst/>
            </a:prstGeom>
          </p:spPr>
        </p:pic>
        <p:pic>
          <p:nvPicPr>
            <p:cNvPr id="16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9637" y="3866175"/>
              <a:ext cx="1268478" cy="583500"/>
            </a:xfrm>
            <a:prstGeom prst="rect">
              <a:avLst/>
            </a:prstGeom>
          </p:spPr>
        </p:pic>
        <p:pic>
          <p:nvPicPr>
            <p:cNvPr id="17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39150" y="3840800"/>
              <a:ext cx="644549" cy="634225"/>
            </a:xfrm>
            <a:prstGeom prst="rect">
              <a:avLst/>
            </a:prstGeom>
          </p:spPr>
        </p:pic>
        <p:pic>
          <p:nvPicPr>
            <p:cNvPr id="18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88125" y="1881306"/>
              <a:ext cx="644549" cy="642042"/>
            </a:xfrm>
            <a:prstGeom prst="rect">
              <a:avLst/>
            </a:prstGeom>
          </p:spPr>
        </p:pic>
        <p:pic>
          <p:nvPicPr>
            <p:cNvPr id="19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47701" y="1019822"/>
              <a:ext cx="583499" cy="655944"/>
            </a:xfrm>
            <a:prstGeom prst="rect">
              <a:avLst/>
            </a:prstGeom>
          </p:spPr>
        </p:pic>
        <p:pic>
          <p:nvPicPr>
            <p:cNvPr id="20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45200" y="2803724"/>
              <a:ext cx="583499" cy="583499"/>
            </a:xfrm>
            <a:prstGeom prst="rect">
              <a:avLst/>
            </a:prstGeom>
          </p:spPr>
        </p:pic>
        <p:pic>
          <p:nvPicPr>
            <p:cNvPr id="21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05825" y="3564349"/>
              <a:ext cx="583499" cy="583478"/>
            </a:xfrm>
            <a:prstGeom prst="rect">
              <a:avLst/>
            </a:prstGeom>
          </p:spPr>
        </p:pic>
        <p:pic>
          <p:nvPicPr>
            <p:cNvPr id="22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15350" y="4219975"/>
              <a:ext cx="451701" cy="451700"/>
            </a:xfrm>
            <a:prstGeom prst="rect">
              <a:avLst/>
            </a:prstGeom>
          </p:spPr>
        </p:pic>
        <p:pic>
          <p:nvPicPr>
            <p:cNvPr id="23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89325" y="3387225"/>
              <a:ext cx="644549" cy="644549"/>
            </a:xfrm>
            <a:prstGeom prst="rect">
              <a:avLst/>
            </a:prstGeom>
          </p:spPr>
        </p:pic>
        <p:pic>
          <p:nvPicPr>
            <p:cNvPr id="24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79490" y="4522815"/>
              <a:ext cx="451699" cy="451699"/>
            </a:xfrm>
            <a:prstGeom prst="rect">
              <a:avLst/>
            </a:prstGeom>
          </p:spPr>
        </p:pic>
        <p:pic>
          <p:nvPicPr>
            <p:cNvPr id="25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98580" y="4550600"/>
              <a:ext cx="582946" cy="451700"/>
            </a:xfrm>
            <a:prstGeom prst="rect">
              <a:avLst/>
            </a:prstGeom>
          </p:spPr>
        </p:pic>
        <p:pic>
          <p:nvPicPr>
            <p:cNvPr id="26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21563" y="4550601"/>
              <a:ext cx="904812" cy="451699"/>
            </a:xfrm>
            <a:prstGeom prst="rect">
              <a:avLst/>
            </a:prstGeom>
          </p:spPr>
        </p:pic>
        <p:pic>
          <p:nvPicPr>
            <p:cNvPr id="27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7624" y="4295475"/>
              <a:ext cx="644549" cy="644549"/>
            </a:xfrm>
            <a:prstGeom prst="rect">
              <a:avLst/>
            </a:prstGeom>
          </p:spPr>
        </p:pic>
        <p:pic>
          <p:nvPicPr>
            <p:cNvPr id="28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69773" y="3326668"/>
              <a:ext cx="727148" cy="470220"/>
            </a:xfrm>
            <a:prstGeom prst="rect">
              <a:avLst/>
            </a:prstGeom>
          </p:spPr>
        </p:pic>
        <p:pic>
          <p:nvPicPr>
            <p:cNvPr id="29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21300" y="3866450"/>
              <a:ext cx="582951" cy="582950"/>
            </a:xfrm>
            <a:prstGeom prst="rect">
              <a:avLst/>
            </a:prstGeom>
          </p:spPr>
        </p:pic>
        <p:pic>
          <p:nvPicPr>
            <p:cNvPr id="30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39140" y="1339040"/>
              <a:ext cx="502399" cy="502400"/>
            </a:xfrm>
            <a:prstGeom prst="rect">
              <a:avLst/>
            </a:prstGeom>
          </p:spPr>
        </p:pic>
      </p:grpSp>
      <p:sp>
        <p:nvSpPr>
          <p:cNvPr id="31" name="object 5"/>
          <p:cNvSpPr txBox="1"/>
          <p:nvPr/>
        </p:nvSpPr>
        <p:spPr>
          <a:xfrm>
            <a:off x="5012775" y="1072815"/>
            <a:ext cx="3740150" cy="18008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229"/>
              </a:spcBef>
            </a:pPr>
            <a:r>
              <a:rPr sz="3900" spc="-10" dirty="0">
                <a:solidFill>
                  <a:srgbClr val="FFFFFF"/>
                </a:solidFill>
                <a:latin typeface="Arial MT"/>
                <a:cs typeface="Arial MT"/>
              </a:rPr>
              <a:t>¿Cuál </a:t>
            </a:r>
            <a:r>
              <a:rPr sz="3900" spc="-5" dirty="0">
                <a:solidFill>
                  <a:srgbClr val="FFFFFF"/>
                </a:solidFill>
                <a:latin typeface="Arial MT"/>
                <a:cs typeface="Arial MT"/>
              </a:rPr>
              <a:t>lenguaje </a:t>
            </a:r>
            <a:r>
              <a:rPr sz="3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00" spc="-5" dirty="0">
                <a:solidFill>
                  <a:srgbClr val="FFFFFF"/>
                </a:solidFill>
                <a:latin typeface="Arial MT"/>
                <a:cs typeface="Arial MT"/>
              </a:rPr>
              <a:t>de</a:t>
            </a:r>
            <a:r>
              <a:rPr sz="39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00" spc="-5" dirty="0">
                <a:solidFill>
                  <a:srgbClr val="FFFFFF"/>
                </a:solidFill>
                <a:latin typeface="Arial MT"/>
                <a:cs typeface="Arial MT"/>
              </a:rPr>
              <a:t>programación </a:t>
            </a:r>
            <a:r>
              <a:rPr sz="3900" spc="-10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00" spc="-5" dirty="0">
                <a:solidFill>
                  <a:srgbClr val="FFFFFF"/>
                </a:solidFill>
                <a:latin typeface="Arial MT"/>
                <a:cs typeface="Arial MT"/>
              </a:rPr>
              <a:t>debo</a:t>
            </a:r>
            <a:r>
              <a:rPr sz="3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00" spc="-5" dirty="0">
                <a:solidFill>
                  <a:srgbClr val="FFFFFF"/>
                </a:solidFill>
                <a:latin typeface="Arial MT"/>
                <a:cs typeface="Arial MT"/>
              </a:rPr>
              <a:t>escoger?</a:t>
            </a:r>
            <a:endParaRPr sz="39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3162" y="113678"/>
            <a:ext cx="250906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/>
              <a:t>Desarrollo</a:t>
            </a:r>
            <a:r>
              <a:rPr sz="1400" spc="-75" dirty="0"/>
              <a:t> </a:t>
            </a:r>
            <a:r>
              <a:rPr sz="1400" dirty="0"/>
              <a:t>Móvil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17825" y="842925"/>
            <a:ext cx="3833495" cy="960119"/>
            <a:chOff x="2817825" y="842925"/>
            <a:chExt cx="3833495" cy="96011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7825" y="1026025"/>
              <a:ext cx="690674" cy="69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3175" y="842925"/>
              <a:ext cx="959524" cy="9595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56725" y="957580"/>
              <a:ext cx="730234" cy="730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1700" y="957600"/>
              <a:ext cx="759099" cy="75909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214462" y="1853578"/>
            <a:ext cx="9696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297180" algn="l"/>
                <a:tab pos="297815" algn="l"/>
              </a:tabLst>
            </a:pPr>
            <a:r>
              <a:rPr sz="900" spc="-5" dirty="0">
                <a:latin typeface="Arial MT"/>
                <a:cs typeface="Arial MT"/>
              </a:rPr>
              <a:t>Androi</a:t>
            </a:r>
            <a:r>
              <a:rPr sz="900" dirty="0">
                <a:latin typeface="Arial MT"/>
                <a:cs typeface="Arial MT"/>
              </a:rPr>
              <a:t>d</a:t>
            </a:r>
            <a:r>
              <a:rPr sz="900" spc="-5" dirty="0">
                <a:latin typeface="Arial MT"/>
                <a:cs typeface="Arial MT"/>
              </a:rPr>
              <a:t> SDK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59062" y="1870903"/>
            <a:ext cx="767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297180" algn="l"/>
                <a:tab pos="297815" algn="l"/>
              </a:tabLst>
            </a:pPr>
            <a:r>
              <a:rPr sz="900" spc="-5" dirty="0">
                <a:latin typeface="Arial MT"/>
                <a:cs typeface="Arial MT"/>
              </a:rPr>
              <a:t>iO</a:t>
            </a:r>
            <a:r>
              <a:rPr sz="900" dirty="0">
                <a:latin typeface="Arial MT"/>
                <a:cs typeface="Arial MT"/>
              </a:rPr>
              <a:t>S</a:t>
            </a:r>
            <a:r>
              <a:rPr sz="900" spc="-5" dirty="0">
                <a:latin typeface="Arial MT"/>
                <a:cs typeface="Arial MT"/>
              </a:rPr>
              <a:t> SDK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43037" y="1853578"/>
            <a:ext cx="9328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297180" algn="l"/>
                <a:tab pos="297815" algn="l"/>
              </a:tabLst>
            </a:pPr>
            <a:r>
              <a:rPr sz="900" spc="-5" dirty="0">
                <a:latin typeface="Arial MT"/>
                <a:cs typeface="Arial MT"/>
              </a:rPr>
              <a:t>IONIC</a:t>
            </a:r>
            <a:endParaRPr sz="900">
              <a:latin typeface="Arial MT"/>
              <a:cs typeface="Arial MT"/>
            </a:endParaRPr>
          </a:p>
          <a:p>
            <a:pPr marL="297180" indent="-297815">
              <a:lnSpc>
                <a:spcPct val="100000"/>
              </a:lnSpc>
              <a:buChar char="●"/>
              <a:tabLst>
                <a:tab pos="297180" algn="l"/>
                <a:tab pos="297815" algn="l"/>
              </a:tabLst>
            </a:pPr>
            <a:r>
              <a:rPr sz="900" spc="-5" dirty="0">
                <a:latin typeface="Arial MT"/>
                <a:cs typeface="Arial MT"/>
              </a:rPr>
              <a:t>ReactNative</a:t>
            </a:r>
            <a:endParaRPr sz="900">
              <a:latin typeface="Arial MT"/>
              <a:cs typeface="Arial MT"/>
            </a:endParaRPr>
          </a:p>
          <a:p>
            <a:pPr marL="297180" indent="-297815">
              <a:lnSpc>
                <a:spcPct val="100000"/>
              </a:lnSpc>
              <a:buChar char="●"/>
              <a:tabLst>
                <a:tab pos="297180" algn="l"/>
                <a:tab pos="297815" algn="l"/>
              </a:tabLst>
            </a:pPr>
            <a:r>
              <a:rPr sz="900" spc="-5" dirty="0">
                <a:latin typeface="Arial MT"/>
                <a:cs typeface="Arial MT"/>
              </a:rPr>
              <a:t>NativeScript</a:t>
            </a:r>
            <a:endParaRPr sz="900">
              <a:latin typeface="Arial MT"/>
              <a:cs typeface="Arial MT"/>
            </a:endParaRPr>
          </a:p>
          <a:p>
            <a:pPr marL="297180" marR="258445" indent="-297815">
              <a:lnSpc>
                <a:spcPct val="100000"/>
              </a:lnSpc>
              <a:buChar char="●"/>
              <a:tabLst>
                <a:tab pos="297180" algn="l"/>
                <a:tab pos="297815" algn="l"/>
              </a:tabLst>
            </a:pPr>
            <a:r>
              <a:rPr sz="900" dirty="0">
                <a:latin typeface="Arial MT"/>
                <a:cs typeface="Arial MT"/>
              </a:rPr>
              <a:t>JQuery  Mobile</a:t>
            </a:r>
            <a:endParaRPr sz="900">
              <a:latin typeface="Arial MT"/>
              <a:cs typeface="Arial MT"/>
            </a:endParaRPr>
          </a:p>
          <a:p>
            <a:pPr marL="297180" indent="-297815">
              <a:lnSpc>
                <a:spcPct val="100000"/>
              </a:lnSpc>
              <a:buChar char="●"/>
              <a:tabLst>
                <a:tab pos="297180" algn="l"/>
                <a:tab pos="297815" algn="l"/>
              </a:tabLst>
            </a:pPr>
            <a:r>
              <a:rPr sz="900" spc="-5" dirty="0">
                <a:latin typeface="Arial MT"/>
                <a:cs typeface="Arial MT"/>
              </a:rPr>
              <a:t>PhoneGap*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03671" y="982056"/>
            <a:ext cx="670872" cy="6645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190037" y="1853578"/>
            <a:ext cx="633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297180" algn="l"/>
                <a:tab pos="297815" algn="l"/>
              </a:tabLst>
            </a:pPr>
            <a:r>
              <a:rPr sz="900" spc="-5" dirty="0">
                <a:latin typeface="Arial MT"/>
                <a:cs typeface="Arial MT"/>
              </a:rPr>
              <a:t>Flutter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318925" y="293411"/>
            <a:ext cx="5712460" cy="3369310"/>
            <a:chOff x="2318925" y="293411"/>
            <a:chExt cx="5712460" cy="336931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8925" y="327911"/>
              <a:ext cx="1064357" cy="9835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6250" y="293411"/>
              <a:ext cx="1064356" cy="9835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7751" y="435764"/>
              <a:ext cx="830925" cy="7678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2327" y="509114"/>
              <a:ext cx="830925" cy="76782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707600" y="817574"/>
              <a:ext cx="5304790" cy="1902460"/>
            </a:xfrm>
            <a:custGeom>
              <a:avLst/>
              <a:gdLst/>
              <a:ahLst/>
              <a:cxnLst/>
              <a:rect l="l" t="t" r="r" b="b"/>
              <a:pathLst>
                <a:path w="5304790" h="1902460">
                  <a:moveTo>
                    <a:pt x="0" y="0"/>
                  </a:moveTo>
                  <a:lnTo>
                    <a:pt x="5304299" y="0"/>
                  </a:lnTo>
                  <a:lnTo>
                    <a:pt x="5304299" y="1902299"/>
                  </a:lnTo>
                  <a:lnTo>
                    <a:pt x="0" y="1902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92375" y="2935112"/>
              <a:ext cx="754476" cy="72715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656762" y="3757928"/>
            <a:ext cx="748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Xamarin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74066" y="1203587"/>
            <a:ext cx="4996324" cy="3103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0625" y="430693"/>
            <a:ext cx="46107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/>
              <a:t>Machine</a:t>
            </a:r>
            <a:r>
              <a:rPr sz="1400" spc="-25" dirty="0"/>
              <a:t> </a:t>
            </a:r>
            <a:r>
              <a:rPr sz="1400" spc="-5" dirty="0"/>
              <a:t>Learning</a:t>
            </a:r>
            <a:r>
              <a:rPr sz="1400" spc="-20" dirty="0"/>
              <a:t> </a:t>
            </a:r>
            <a:r>
              <a:rPr sz="1400" dirty="0"/>
              <a:t>y</a:t>
            </a:r>
            <a:r>
              <a:rPr sz="1400" spc="-90" dirty="0"/>
              <a:t> </a:t>
            </a:r>
            <a:r>
              <a:rPr sz="1400" spc="-5" dirty="0"/>
              <a:t>Análisis</a:t>
            </a:r>
            <a:r>
              <a:rPr sz="1400" spc="-25" dirty="0"/>
              <a:t> </a:t>
            </a:r>
            <a:r>
              <a:rPr sz="1400" spc="-5" dirty="0"/>
              <a:t>de</a:t>
            </a:r>
            <a:r>
              <a:rPr sz="1400" spc="-20" dirty="0"/>
              <a:t> </a:t>
            </a:r>
            <a:r>
              <a:rPr sz="1400" spc="-5" dirty="0"/>
              <a:t>Datos</a:t>
            </a:r>
            <a:endParaRPr sz="1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5950" y="1099662"/>
            <a:ext cx="959524" cy="9595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3362" y="1295125"/>
            <a:ext cx="583499" cy="583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7137" y="1264587"/>
            <a:ext cx="644549" cy="6445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0212" y="1269763"/>
            <a:ext cx="644549" cy="6342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8104" y="1295135"/>
            <a:ext cx="902333" cy="5834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126762" y="1215850"/>
            <a:ext cx="1799589" cy="3696970"/>
            <a:chOff x="2126762" y="1215850"/>
            <a:chExt cx="1799589" cy="369697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6762" y="1215850"/>
              <a:ext cx="727149" cy="7271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3610" y="1264574"/>
              <a:ext cx="812671" cy="629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3603" y="3458574"/>
              <a:ext cx="812676" cy="6162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1154" y="4188804"/>
              <a:ext cx="723918" cy="72391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893012" y="2095428"/>
            <a:ext cx="90741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NumPy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SciPy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Scikit-learn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15" dirty="0">
                <a:latin typeface="Arial MT"/>
                <a:cs typeface="Arial MT"/>
              </a:rPr>
              <a:t>TensorFlow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Keras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20" dirty="0">
                <a:latin typeface="Arial MT"/>
                <a:cs typeface="Arial MT"/>
              </a:rPr>
              <a:t>PyTorch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Pandas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82849" y="2095428"/>
            <a:ext cx="8185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DBI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odbc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RMySQL,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82849" y="2644068"/>
            <a:ext cx="7797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RSQLite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tidyverse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ggplot2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55087" y="2506908"/>
            <a:ext cx="9239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RPostgresSQL,</a:t>
            </a:r>
            <a:r>
              <a:rPr sz="1350" spc="-60" baseline="-24691" dirty="0">
                <a:latin typeface="Arial MT"/>
                <a:cs typeface="Arial MT"/>
              </a:rPr>
              <a:t>●</a:t>
            </a:r>
            <a:endParaRPr sz="1350" baseline="-24691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58862" y="2144303"/>
            <a:ext cx="11722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Deeplearning4</a:t>
            </a:r>
            <a:r>
              <a:rPr sz="900" dirty="0">
                <a:latin typeface="Arial MT"/>
                <a:cs typeface="Arial MT"/>
              </a:rPr>
              <a:t>j</a:t>
            </a:r>
            <a:r>
              <a:rPr sz="900" spc="-165" dirty="0">
                <a:latin typeface="Arial MT"/>
                <a:cs typeface="Arial MT"/>
              </a:rPr>
              <a:t> </a:t>
            </a:r>
            <a:r>
              <a:rPr sz="900" spc="-360" dirty="0">
                <a:latin typeface="Arial MT"/>
                <a:cs typeface="Arial MT"/>
              </a:rPr>
              <a:t>●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JavaML</a:t>
            </a:r>
            <a:endParaRPr sz="900">
              <a:latin typeface="Arial MT"/>
              <a:cs typeface="Arial MT"/>
            </a:endParaRPr>
          </a:p>
          <a:p>
            <a:pPr marL="309880" marR="563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20" dirty="0">
                <a:latin typeface="Arial MT"/>
                <a:cs typeface="Arial MT"/>
              </a:rPr>
              <a:t>W</a:t>
            </a:r>
            <a:r>
              <a:rPr sz="900" spc="-5" dirty="0">
                <a:latin typeface="Arial MT"/>
                <a:cs typeface="Arial MT"/>
              </a:rPr>
              <a:t>eka  </a:t>
            </a:r>
            <a:r>
              <a:rPr sz="900" spc="-20" dirty="0">
                <a:latin typeface="Arial MT"/>
                <a:cs typeface="Arial MT"/>
              </a:rPr>
              <a:t>JSAT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MOA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6262" y="2144303"/>
            <a:ext cx="15963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100"/>
              </a:spcBef>
              <a:tabLst>
                <a:tab pos="847725" algn="l"/>
                <a:tab pos="1145540" algn="l"/>
              </a:tabLst>
            </a:pPr>
            <a:r>
              <a:rPr sz="900" spc="-5" dirty="0">
                <a:latin typeface="Arial MT"/>
                <a:cs typeface="Arial MT"/>
              </a:rPr>
              <a:t>Breez</a:t>
            </a:r>
            <a:r>
              <a:rPr sz="900" dirty="0">
                <a:latin typeface="Arial MT"/>
                <a:cs typeface="Arial MT"/>
              </a:rPr>
              <a:t>e	</a:t>
            </a:r>
            <a:r>
              <a:rPr sz="900" spc="-360" dirty="0">
                <a:latin typeface="Arial MT"/>
                <a:cs typeface="Arial MT"/>
              </a:rPr>
              <a:t>●</a:t>
            </a:r>
            <a:r>
              <a:rPr sz="900" dirty="0">
                <a:latin typeface="Arial MT"/>
                <a:cs typeface="Arial MT"/>
              </a:rPr>
              <a:t>	</a:t>
            </a:r>
            <a:r>
              <a:rPr sz="900" spc="-5" dirty="0">
                <a:latin typeface="Arial MT"/>
                <a:cs typeface="Arial MT"/>
              </a:rPr>
              <a:t>Synaptic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  <a:tab pos="847725" algn="l"/>
                <a:tab pos="1145540" algn="l"/>
              </a:tabLst>
            </a:pPr>
            <a:r>
              <a:rPr sz="900" spc="-5" dirty="0">
                <a:latin typeface="Arial MT"/>
                <a:cs typeface="Arial MT"/>
              </a:rPr>
              <a:t>Saddle	</a:t>
            </a:r>
            <a:r>
              <a:rPr sz="900" spc="-360" dirty="0">
                <a:latin typeface="Arial MT"/>
                <a:cs typeface="Arial MT"/>
              </a:rPr>
              <a:t>●	</a:t>
            </a:r>
            <a:r>
              <a:rPr sz="900" spc="-5" dirty="0">
                <a:latin typeface="Arial MT"/>
                <a:cs typeface="Arial MT"/>
              </a:rPr>
              <a:t>Brain.js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Scalalab</a:t>
            </a:r>
            <a:r>
              <a:rPr sz="900" spc="440" dirty="0">
                <a:latin typeface="Arial MT"/>
                <a:cs typeface="Arial MT"/>
              </a:rPr>
              <a:t> </a:t>
            </a:r>
            <a:r>
              <a:rPr sz="900" spc="-360" dirty="0">
                <a:latin typeface="Arial MT"/>
                <a:cs typeface="Arial MT"/>
              </a:rPr>
              <a:t>●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  <a:tab pos="847725" algn="l"/>
              </a:tabLst>
            </a:pPr>
            <a:r>
              <a:rPr sz="900" spc="-5" dirty="0">
                <a:latin typeface="Arial MT"/>
                <a:cs typeface="Arial MT"/>
              </a:rPr>
              <a:t>Epic	</a:t>
            </a:r>
            <a:r>
              <a:rPr sz="900" spc="-360" dirty="0">
                <a:latin typeface="Arial MT"/>
                <a:cs typeface="Arial MT"/>
              </a:rPr>
              <a:t>●</a:t>
            </a:r>
            <a:endParaRPr sz="900">
              <a:latin typeface="Arial MT"/>
              <a:cs typeface="Arial MT"/>
            </a:endParaRPr>
          </a:p>
          <a:p>
            <a:pPr marL="309880" marR="67056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  <a:tab pos="847725" algn="l"/>
              </a:tabLst>
            </a:pPr>
            <a:r>
              <a:rPr sz="900" spc="-5" dirty="0">
                <a:latin typeface="Arial MT"/>
                <a:cs typeface="Arial MT"/>
              </a:rPr>
              <a:t>Apach</a:t>
            </a:r>
            <a:r>
              <a:rPr sz="900" dirty="0">
                <a:latin typeface="Arial MT"/>
                <a:cs typeface="Arial MT"/>
              </a:rPr>
              <a:t>e	</a:t>
            </a:r>
            <a:r>
              <a:rPr sz="900" spc="-185" dirty="0">
                <a:latin typeface="Arial MT"/>
                <a:cs typeface="Arial MT"/>
              </a:rPr>
              <a:t>●  </a:t>
            </a:r>
            <a:r>
              <a:rPr sz="900" spc="-5" dirty="0">
                <a:latin typeface="Arial MT"/>
                <a:cs typeface="Arial MT"/>
              </a:rPr>
              <a:t>Spar</a:t>
            </a:r>
            <a:r>
              <a:rPr sz="900" dirty="0">
                <a:latin typeface="Arial MT"/>
                <a:cs typeface="Arial MT"/>
              </a:rPr>
              <a:t>k	</a:t>
            </a:r>
            <a:r>
              <a:rPr sz="900" spc="-360" dirty="0">
                <a:latin typeface="Arial MT"/>
                <a:cs typeface="Arial MT"/>
              </a:rPr>
              <a:t>●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69525" y="2418623"/>
            <a:ext cx="792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100" dirty="0">
                <a:latin typeface="Arial MT"/>
                <a:cs typeface="Arial MT"/>
              </a:rPr>
              <a:t>T</a:t>
            </a:r>
            <a:r>
              <a:rPr sz="900" spc="-5" dirty="0">
                <a:latin typeface="Arial MT"/>
                <a:cs typeface="Arial MT"/>
              </a:rPr>
              <a:t>ensorFlo</a:t>
            </a:r>
            <a:r>
              <a:rPr sz="900" spc="-50" dirty="0">
                <a:latin typeface="Arial MT"/>
                <a:cs typeface="Arial MT"/>
              </a:rPr>
              <a:t>w</a:t>
            </a:r>
            <a:r>
              <a:rPr sz="900" spc="-5" dirty="0">
                <a:latin typeface="Arial MT"/>
                <a:cs typeface="Arial MT"/>
              </a:rPr>
              <a:t>.j</a:t>
            </a:r>
            <a:r>
              <a:rPr sz="900" spc="45" dirty="0">
                <a:latin typeface="Arial MT"/>
                <a:cs typeface="Arial MT"/>
              </a:rPr>
              <a:t>s</a:t>
            </a:r>
            <a:r>
              <a:rPr sz="900" spc="-185" dirty="0">
                <a:latin typeface="Arial MT"/>
                <a:cs typeface="Arial MT"/>
              </a:rPr>
              <a:t>●  </a:t>
            </a:r>
            <a:r>
              <a:rPr sz="900" dirty="0">
                <a:latin typeface="Arial MT"/>
                <a:cs typeface="Arial MT"/>
              </a:rPr>
              <a:t>Mind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ConvNetJS 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Keras.Js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67362" y="2144290"/>
            <a:ext cx="8623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PL/SQL</a:t>
            </a:r>
            <a:endParaRPr sz="900">
              <a:latin typeface="Arial MT"/>
              <a:cs typeface="Arial MT"/>
            </a:endParaRPr>
          </a:p>
          <a:p>
            <a:pPr marL="309880" marR="50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15" dirty="0">
                <a:latin typeface="Arial MT"/>
                <a:cs typeface="Arial MT"/>
              </a:rPr>
              <a:t>T-SQL 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PL/PgSQL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37337" y="2144290"/>
            <a:ext cx="9836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Flux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Mocha.jl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20" dirty="0">
                <a:latin typeface="Arial MT"/>
                <a:cs typeface="Arial MT"/>
              </a:rPr>
              <a:t>TensorFlow.jl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ScikitLearn.jl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Merlin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MXNet.jl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0087" y="3527015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eBay/tsv-utils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08098" y="3423677"/>
            <a:ext cx="959524" cy="95954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720862" y="3602452"/>
            <a:ext cx="1122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Clojur</a:t>
            </a:r>
            <a:r>
              <a:rPr sz="900" dirty="0">
                <a:latin typeface="Arial MT"/>
                <a:cs typeface="Arial MT"/>
              </a:rPr>
              <a:t>e</a:t>
            </a:r>
            <a:r>
              <a:rPr sz="900" spc="-5" dirty="0">
                <a:latin typeface="Arial MT"/>
                <a:cs typeface="Arial MT"/>
              </a:rPr>
              <a:t> BigData  Solutions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20087" y="4341340"/>
            <a:ext cx="7486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tch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rust-bert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linfa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16573" y="1186100"/>
            <a:ext cx="4996324" cy="3103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3275" y="229999"/>
            <a:ext cx="4839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/>
              <a:t>Machine</a:t>
            </a:r>
            <a:r>
              <a:rPr sz="1400" spc="-25" dirty="0"/>
              <a:t> </a:t>
            </a:r>
            <a:r>
              <a:rPr sz="1400" spc="-5" dirty="0"/>
              <a:t>Learning</a:t>
            </a:r>
            <a:r>
              <a:rPr sz="1400" spc="-20" dirty="0"/>
              <a:t> </a:t>
            </a:r>
            <a:r>
              <a:rPr sz="1400" dirty="0"/>
              <a:t>y</a:t>
            </a:r>
            <a:r>
              <a:rPr sz="1400" spc="-90" dirty="0"/>
              <a:t> </a:t>
            </a:r>
            <a:r>
              <a:rPr sz="1400" spc="-5" dirty="0"/>
              <a:t>Análisis</a:t>
            </a:r>
            <a:r>
              <a:rPr sz="1400" spc="-25" dirty="0"/>
              <a:t> </a:t>
            </a:r>
            <a:r>
              <a:rPr sz="1400" spc="-5" dirty="0"/>
              <a:t>de</a:t>
            </a:r>
            <a:r>
              <a:rPr sz="1400" spc="-20" dirty="0"/>
              <a:t> </a:t>
            </a:r>
            <a:r>
              <a:rPr sz="1400" spc="-5" dirty="0"/>
              <a:t>Datos</a:t>
            </a:r>
            <a:endParaRPr sz="1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126762" y="1215850"/>
            <a:ext cx="1799589" cy="727710"/>
            <a:chOff x="2126762" y="1215850"/>
            <a:chExt cx="1799589" cy="727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6762" y="1215850"/>
              <a:ext cx="727149" cy="727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3610" y="1264574"/>
              <a:ext cx="812671" cy="62970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5950" y="1099662"/>
            <a:ext cx="959524" cy="9595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73362" y="1295125"/>
            <a:ext cx="583499" cy="583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8104" y="1295135"/>
            <a:ext cx="902333" cy="58349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333024" y="1124950"/>
            <a:ext cx="850900" cy="915669"/>
            <a:chOff x="5333024" y="1124950"/>
            <a:chExt cx="850900" cy="915669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7137" y="1264587"/>
              <a:ext cx="644549" cy="6445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52074" y="1144000"/>
              <a:ext cx="812800" cy="877569"/>
            </a:xfrm>
            <a:custGeom>
              <a:avLst/>
              <a:gdLst/>
              <a:ahLst/>
              <a:cxnLst/>
              <a:rect l="l" t="t" r="r" b="b"/>
              <a:pathLst>
                <a:path w="812800" h="877569">
                  <a:moveTo>
                    <a:pt x="0" y="0"/>
                  </a:moveTo>
                  <a:lnTo>
                    <a:pt x="812699" y="0"/>
                  </a:lnTo>
                  <a:lnTo>
                    <a:pt x="812699" y="877199"/>
                  </a:lnTo>
                  <a:lnTo>
                    <a:pt x="0" y="877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057100" y="1196800"/>
            <a:ext cx="850900" cy="835660"/>
            <a:chOff x="7057100" y="1196800"/>
            <a:chExt cx="850900" cy="83566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0212" y="1269763"/>
              <a:ext cx="644549" cy="6342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76150" y="1215850"/>
              <a:ext cx="812800" cy="797560"/>
            </a:xfrm>
            <a:custGeom>
              <a:avLst/>
              <a:gdLst/>
              <a:ahLst/>
              <a:cxnLst/>
              <a:rect l="l" t="t" r="r" b="b"/>
              <a:pathLst>
                <a:path w="812800" h="797560">
                  <a:moveTo>
                    <a:pt x="0" y="0"/>
                  </a:moveTo>
                  <a:lnTo>
                    <a:pt x="812699" y="0"/>
                  </a:lnTo>
                  <a:lnTo>
                    <a:pt x="812699" y="797399"/>
                  </a:lnTo>
                  <a:lnTo>
                    <a:pt x="0" y="797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93012" y="2095428"/>
            <a:ext cx="90741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NumPy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SciPy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Scikit-learn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15" dirty="0">
                <a:latin typeface="Arial MT"/>
                <a:cs typeface="Arial MT"/>
              </a:rPr>
              <a:t>TensorFlow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Keras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20" dirty="0">
                <a:latin typeface="Arial MT"/>
                <a:cs typeface="Arial MT"/>
              </a:rPr>
              <a:t>PyTorch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Pandas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82849" y="2095428"/>
            <a:ext cx="8185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DBI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odbc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RMySQL,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82849" y="2644068"/>
            <a:ext cx="7797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RSQLite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tidyverse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ggplot2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55087" y="2506908"/>
            <a:ext cx="9239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latin typeface="Arial MT"/>
                <a:cs typeface="Arial MT"/>
              </a:rPr>
              <a:t>RPostgresSQL,</a:t>
            </a:r>
            <a:r>
              <a:rPr sz="1350" spc="-60" baseline="-24691" dirty="0">
                <a:latin typeface="Arial MT"/>
                <a:cs typeface="Arial MT"/>
              </a:rPr>
              <a:t>●</a:t>
            </a:r>
            <a:endParaRPr sz="1350" baseline="-24691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58862" y="2144303"/>
            <a:ext cx="11722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Deeplearning4</a:t>
            </a:r>
            <a:r>
              <a:rPr sz="900" dirty="0">
                <a:latin typeface="Arial MT"/>
                <a:cs typeface="Arial MT"/>
              </a:rPr>
              <a:t>j</a:t>
            </a:r>
            <a:r>
              <a:rPr sz="900" spc="-165" dirty="0">
                <a:latin typeface="Arial MT"/>
                <a:cs typeface="Arial MT"/>
              </a:rPr>
              <a:t> </a:t>
            </a:r>
            <a:r>
              <a:rPr sz="900" spc="-360" dirty="0">
                <a:latin typeface="Arial MT"/>
                <a:cs typeface="Arial MT"/>
              </a:rPr>
              <a:t>●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JavaML</a:t>
            </a:r>
            <a:endParaRPr sz="900">
              <a:latin typeface="Arial MT"/>
              <a:cs typeface="Arial MT"/>
            </a:endParaRPr>
          </a:p>
          <a:p>
            <a:pPr marL="309880" marR="563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20" dirty="0">
                <a:latin typeface="Arial MT"/>
                <a:cs typeface="Arial MT"/>
              </a:rPr>
              <a:t>W</a:t>
            </a:r>
            <a:r>
              <a:rPr sz="900" spc="-5" dirty="0">
                <a:latin typeface="Arial MT"/>
                <a:cs typeface="Arial MT"/>
              </a:rPr>
              <a:t>eka  </a:t>
            </a:r>
            <a:r>
              <a:rPr sz="900" spc="-20" dirty="0">
                <a:latin typeface="Arial MT"/>
                <a:cs typeface="Arial MT"/>
              </a:rPr>
              <a:t>JSAT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MOA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36262" y="2144303"/>
            <a:ext cx="15963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100"/>
              </a:spcBef>
              <a:tabLst>
                <a:tab pos="847725" algn="l"/>
                <a:tab pos="1145540" algn="l"/>
              </a:tabLst>
            </a:pPr>
            <a:r>
              <a:rPr sz="900" spc="-5" dirty="0">
                <a:latin typeface="Arial MT"/>
                <a:cs typeface="Arial MT"/>
              </a:rPr>
              <a:t>Breez</a:t>
            </a:r>
            <a:r>
              <a:rPr sz="900" dirty="0">
                <a:latin typeface="Arial MT"/>
                <a:cs typeface="Arial MT"/>
              </a:rPr>
              <a:t>e	</a:t>
            </a:r>
            <a:r>
              <a:rPr sz="900" spc="-360" dirty="0">
                <a:latin typeface="Arial MT"/>
                <a:cs typeface="Arial MT"/>
              </a:rPr>
              <a:t>●</a:t>
            </a:r>
            <a:r>
              <a:rPr sz="900" dirty="0">
                <a:latin typeface="Arial MT"/>
                <a:cs typeface="Arial MT"/>
              </a:rPr>
              <a:t>	</a:t>
            </a:r>
            <a:r>
              <a:rPr sz="900" spc="-5" dirty="0">
                <a:latin typeface="Arial MT"/>
                <a:cs typeface="Arial MT"/>
              </a:rPr>
              <a:t>Synaptic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  <a:tab pos="847725" algn="l"/>
                <a:tab pos="1145540" algn="l"/>
              </a:tabLst>
            </a:pPr>
            <a:r>
              <a:rPr sz="900" spc="-5" dirty="0">
                <a:latin typeface="Arial MT"/>
                <a:cs typeface="Arial MT"/>
              </a:rPr>
              <a:t>Saddle	</a:t>
            </a:r>
            <a:r>
              <a:rPr sz="900" spc="-360" dirty="0">
                <a:latin typeface="Arial MT"/>
                <a:cs typeface="Arial MT"/>
              </a:rPr>
              <a:t>●	</a:t>
            </a:r>
            <a:r>
              <a:rPr sz="900" spc="-5" dirty="0">
                <a:latin typeface="Arial MT"/>
                <a:cs typeface="Arial MT"/>
              </a:rPr>
              <a:t>Brain.js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Scalalab</a:t>
            </a:r>
            <a:r>
              <a:rPr sz="900" spc="440" dirty="0">
                <a:latin typeface="Arial MT"/>
                <a:cs typeface="Arial MT"/>
              </a:rPr>
              <a:t> </a:t>
            </a:r>
            <a:r>
              <a:rPr sz="900" spc="-360" dirty="0">
                <a:latin typeface="Arial MT"/>
                <a:cs typeface="Arial MT"/>
              </a:rPr>
              <a:t>●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  <a:tab pos="847725" algn="l"/>
              </a:tabLst>
            </a:pPr>
            <a:r>
              <a:rPr sz="900" spc="-5" dirty="0">
                <a:latin typeface="Arial MT"/>
                <a:cs typeface="Arial MT"/>
              </a:rPr>
              <a:t>Epic	</a:t>
            </a:r>
            <a:r>
              <a:rPr sz="900" spc="-360" dirty="0">
                <a:latin typeface="Arial MT"/>
                <a:cs typeface="Arial MT"/>
              </a:rPr>
              <a:t>●</a:t>
            </a:r>
            <a:endParaRPr sz="900">
              <a:latin typeface="Arial MT"/>
              <a:cs typeface="Arial MT"/>
            </a:endParaRPr>
          </a:p>
          <a:p>
            <a:pPr marL="309880" marR="67056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  <a:tab pos="847725" algn="l"/>
              </a:tabLst>
            </a:pPr>
            <a:r>
              <a:rPr sz="900" spc="-5" dirty="0">
                <a:latin typeface="Arial MT"/>
                <a:cs typeface="Arial MT"/>
              </a:rPr>
              <a:t>Apach</a:t>
            </a:r>
            <a:r>
              <a:rPr sz="900" dirty="0">
                <a:latin typeface="Arial MT"/>
                <a:cs typeface="Arial MT"/>
              </a:rPr>
              <a:t>e	</a:t>
            </a:r>
            <a:r>
              <a:rPr sz="900" spc="-185" dirty="0">
                <a:latin typeface="Arial MT"/>
                <a:cs typeface="Arial MT"/>
              </a:rPr>
              <a:t>●  </a:t>
            </a:r>
            <a:r>
              <a:rPr sz="900" spc="-5" dirty="0">
                <a:latin typeface="Arial MT"/>
                <a:cs typeface="Arial MT"/>
              </a:rPr>
              <a:t>Spar</a:t>
            </a:r>
            <a:r>
              <a:rPr sz="900" dirty="0">
                <a:latin typeface="Arial MT"/>
                <a:cs typeface="Arial MT"/>
              </a:rPr>
              <a:t>k	</a:t>
            </a:r>
            <a:r>
              <a:rPr sz="900" spc="-360" dirty="0">
                <a:latin typeface="Arial MT"/>
                <a:cs typeface="Arial MT"/>
              </a:rPr>
              <a:t>●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69525" y="2418623"/>
            <a:ext cx="792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100" dirty="0">
                <a:latin typeface="Arial MT"/>
                <a:cs typeface="Arial MT"/>
              </a:rPr>
              <a:t>T</a:t>
            </a:r>
            <a:r>
              <a:rPr sz="900" spc="-5" dirty="0">
                <a:latin typeface="Arial MT"/>
                <a:cs typeface="Arial MT"/>
              </a:rPr>
              <a:t>ensorFlo</a:t>
            </a:r>
            <a:r>
              <a:rPr sz="900" spc="-50" dirty="0">
                <a:latin typeface="Arial MT"/>
                <a:cs typeface="Arial MT"/>
              </a:rPr>
              <a:t>w</a:t>
            </a:r>
            <a:r>
              <a:rPr sz="900" spc="-5" dirty="0">
                <a:latin typeface="Arial MT"/>
                <a:cs typeface="Arial MT"/>
              </a:rPr>
              <a:t>.j</a:t>
            </a:r>
            <a:r>
              <a:rPr sz="900" spc="45" dirty="0">
                <a:latin typeface="Arial MT"/>
                <a:cs typeface="Arial MT"/>
              </a:rPr>
              <a:t>s</a:t>
            </a:r>
            <a:r>
              <a:rPr sz="900" spc="-185" dirty="0">
                <a:latin typeface="Arial MT"/>
                <a:cs typeface="Arial MT"/>
              </a:rPr>
              <a:t>●  </a:t>
            </a:r>
            <a:r>
              <a:rPr sz="900" dirty="0">
                <a:latin typeface="Arial MT"/>
                <a:cs typeface="Arial MT"/>
              </a:rPr>
              <a:t>Mind 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ConvNetJS 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Keras.Js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67362" y="2144290"/>
            <a:ext cx="8623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PL/SQL</a:t>
            </a:r>
            <a:endParaRPr sz="900">
              <a:latin typeface="Arial MT"/>
              <a:cs typeface="Arial MT"/>
            </a:endParaRPr>
          </a:p>
          <a:p>
            <a:pPr marL="309880" marR="50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15" dirty="0">
                <a:latin typeface="Arial MT"/>
                <a:cs typeface="Arial MT"/>
              </a:rPr>
              <a:t>T-SQL 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PL/PgSQL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37337" y="2144290"/>
            <a:ext cx="9836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Flux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Mocha.jl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20" dirty="0">
                <a:latin typeface="Arial MT"/>
                <a:cs typeface="Arial MT"/>
              </a:rPr>
              <a:t>TensorFlow.jl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ScikitLearn.jl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Merlin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MXNet.jl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45450" y="379486"/>
            <a:ext cx="2514600" cy="4533265"/>
            <a:chOff x="1545450" y="379486"/>
            <a:chExt cx="2514600" cy="4533265"/>
          </a:xfrm>
        </p:grpSpPr>
        <p:sp>
          <p:nvSpPr>
            <p:cNvPr id="25" name="object 25"/>
            <p:cNvSpPr/>
            <p:nvPr/>
          </p:nvSpPr>
          <p:spPr>
            <a:xfrm>
              <a:off x="1967975" y="1004499"/>
              <a:ext cx="990600" cy="1071880"/>
            </a:xfrm>
            <a:custGeom>
              <a:avLst/>
              <a:gdLst/>
              <a:ahLst/>
              <a:cxnLst/>
              <a:rect l="l" t="t" r="r" b="b"/>
              <a:pathLst>
                <a:path w="990600" h="1071880">
                  <a:moveTo>
                    <a:pt x="0" y="0"/>
                  </a:moveTo>
                  <a:lnTo>
                    <a:pt x="989999" y="0"/>
                  </a:lnTo>
                  <a:lnTo>
                    <a:pt x="989999" y="1071299"/>
                  </a:lnTo>
                  <a:lnTo>
                    <a:pt x="0" y="1071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5450" y="379486"/>
              <a:ext cx="1064357" cy="9835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3603" y="3458574"/>
              <a:ext cx="812676" cy="61628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081574" y="1053700"/>
              <a:ext cx="959485" cy="959485"/>
            </a:xfrm>
            <a:custGeom>
              <a:avLst/>
              <a:gdLst/>
              <a:ahLst/>
              <a:cxnLst/>
              <a:rect l="l" t="t" r="r" b="b"/>
              <a:pathLst>
                <a:path w="959485" h="959485">
                  <a:moveTo>
                    <a:pt x="0" y="0"/>
                  </a:moveTo>
                  <a:lnTo>
                    <a:pt x="959399" y="0"/>
                  </a:lnTo>
                  <a:lnTo>
                    <a:pt x="959399" y="959399"/>
                  </a:lnTo>
                  <a:lnTo>
                    <a:pt x="0" y="959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1154" y="4188804"/>
              <a:ext cx="723918" cy="72391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53926" y="4173413"/>
              <a:ext cx="266725" cy="26672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020087" y="3527015"/>
            <a:ext cx="1002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eBay/tsv-utils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497000" y="3349799"/>
            <a:ext cx="1141730" cy="1109980"/>
            <a:chOff x="5497000" y="3349799"/>
            <a:chExt cx="1141730" cy="1109980"/>
          </a:xfrm>
        </p:grpSpPr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8099" y="3423677"/>
              <a:ext cx="959524" cy="95954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16050" y="3368849"/>
              <a:ext cx="1103630" cy="1071880"/>
            </a:xfrm>
            <a:custGeom>
              <a:avLst/>
              <a:gdLst/>
              <a:ahLst/>
              <a:cxnLst/>
              <a:rect l="l" t="t" r="r" b="b"/>
              <a:pathLst>
                <a:path w="1103629" h="1071879">
                  <a:moveTo>
                    <a:pt x="0" y="0"/>
                  </a:moveTo>
                  <a:lnTo>
                    <a:pt x="1103399" y="0"/>
                  </a:lnTo>
                  <a:lnTo>
                    <a:pt x="1103399" y="1071299"/>
                  </a:lnTo>
                  <a:lnTo>
                    <a:pt x="0" y="1071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720862" y="3602452"/>
            <a:ext cx="1122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marR="50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Clojur</a:t>
            </a:r>
            <a:r>
              <a:rPr sz="900" dirty="0">
                <a:latin typeface="Arial MT"/>
                <a:cs typeface="Arial MT"/>
              </a:rPr>
              <a:t>e</a:t>
            </a:r>
            <a:r>
              <a:rPr sz="900" spc="-5" dirty="0">
                <a:latin typeface="Arial MT"/>
                <a:cs typeface="Arial MT"/>
              </a:rPr>
              <a:t> BigData  Solutions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20087" y="4341340"/>
            <a:ext cx="7486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tch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rust-bert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linfa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16573" y="1186100"/>
            <a:ext cx="4996324" cy="3103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0625" y="422475"/>
            <a:ext cx="217163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/>
              <a:t>Videojuegos</a:t>
            </a:r>
            <a:endParaRPr sz="1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971550"/>
            <a:ext cx="754476" cy="7271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1864" y="1007135"/>
            <a:ext cx="583499" cy="6559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2963" y="957875"/>
            <a:ext cx="754476" cy="7544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045513" y="855338"/>
            <a:ext cx="1687195" cy="960119"/>
            <a:chOff x="6042900" y="957600"/>
            <a:chExt cx="1687195" cy="960119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2900" y="957600"/>
              <a:ext cx="959524" cy="9595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2425" y="1073787"/>
              <a:ext cx="727149" cy="7271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101700" y="1851103"/>
            <a:ext cx="653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SFML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GLFW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Unity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82425" y="1851103"/>
            <a:ext cx="950594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Unity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Duality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AGKSharp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MonoGame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Cocos2d-x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Phaser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Banshe</a:t>
            </a:r>
            <a:r>
              <a:rPr sz="900" dirty="0">
                <a:latin typeface="Arial MT"/>
                <a:cs typeface="Arial MT"/>
              </a:rPr>
              <a:t>e</a:t>
            </a:r>
            <a:r>
              <a:rPr sz="900" spc="-5" dirty="0">
                <a:latin typeface="Arial MT"/>
                <a:cs typeface="Arial MT"/>
              </a:rPr>
              <a:t> 3D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11275" y="1883353"/>
            <a:ext cx="704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Jumper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10" dirty="0">
                <a:latin typeface="Arial MT"/>
                <a:cs typeface="Arial MT"/>
              </a:rPr>
              <a:t>Vivid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Busted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Lume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73362" y="1851103"/>
            <a:ext cx="780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20" dirty="0">
                <a:latin typeface="Arial MT"/>
                <a:cs typeface="Arial MT"/>
              </a:rPr>
              <a:t>LWJGL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LibGDX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Q</a:t>
            </a:r>
            <a:r>
              <a:rPr sz="900" dirty="0">
                <a:latin typeface="Arial MT"/>
                <a:cs typeface="Arial MT"/>
              </a:rPr>
              <a:t>t</a:t>
            </a:r>
            <a:r>
              <a:rPr sz="900" spc="-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Jambi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9438" y="1832913"/>
            <a:ext cx="8877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Pygame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PyKyra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Pyglet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PyOpenGL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Kivy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Panda3D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Cocos2d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Arcade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80242" y="3119717"/>
            <a:ext cx="723918" cy="72391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177950" y="3343314"/>
            <a:ext cx="481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VR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9186" y="1083838"/>
            <a:ext cx="4996324" cy="31036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6201" y="418409"/>
            <a:ext cx="1715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/>
              <a:t>Videojuegos</a:t>
            </a:r>
            <a:endParaRPr sz="1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350" y="1060137"/>
            <a:ext cx="754476" cy="7544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42900" y="957600"/>
            <a:ext cx="1687195" cy="960119"/>
            <a:chOff x="6042900" y="957600"/>
            <a:chExt cx="1687195" cy="96011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2900" y="957600"/>
              <a:ext cx="959524" cy="9595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2425" y="1073787"/>
              <a:ext cx="727149" cy="72714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22438" y="373061"/>
            <a:ext cx="3704337" cy="4165331"/>
            <a:chOff x="1322438" y="373061"/>
            <a:chExt cx="3704337" cy="4165331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9251" y="1109397"/>
              <a:ext cx="583499" cy="6559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07725" y="1073799"/>
              <a:ext cx="822325" cy="790575"/>
            </a:xfrm>
            <a:custGeom>
              <a:avLst/>
              <a:gdLst/>
              <a:ahLst/>
              <a:cxnLst/>
              <a:rect l="l" t="t" r="r" b="b"/>
              <a:pathLst>
                <a:path w="822325" h="790575">
                  <a:moveTo>
                    <a:pt x="0" y="0"/>
                  </a:moveTo>
                  <a:lnTo>
                    <a:pt x="821999" y="0"/>
                  </a:lnTo>
                  <a:lnTo>
                    <a:pt x="821999" y="790199"/>
                  </a:lnTo>
                  <a:lnTo>
                    <a:pt x="0" y="79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2875" y="373061"/>
              <a:ext cx="1064357" cy="9835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7787" y="1073812"/>
              <a:ext cx="754476" cy="7271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36175" y="1064849"/>
              <a:ext cx="990600" cy="790575"/>
            </a:xfrm>
            <a:custGeom>
              <a:avLst/>
              <a:gdLst/>
              <a:ahLst/>
              <a:cxnLst/>
              <a:rect l="l" t="t" r="r" b="b"/>
              <a:pathLst>
                <a:path w="990600" h="790575">
                  <a:moveTo>
                    <a:pt x="0" y="0"/>
                  </a:moveTo>
                  <a:lnTo>
                    <a:pt x="989999" y="0"/>
                  </a:lnTo>
                  <a:lnTo>
                    <a:pt x="989999" y="790199"/>
                  </a:lnTo>
                  <a:lnTo>
                    <a:pt x="0" y="79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5950" y="2730149"/>
              <a:ext cx="1654623" cy="9307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0818" y="3837993"/>
              <a:ext cx="1396395" cy="7003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2438" y="1696907"/>
              <a:ext cx="1460425" cy="8561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29729" y="3248229"/>
              <a:ext cx="723918" cy="72391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099087" y="1953365"/>
            <a:ext cx="653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SFML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GLFW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Unity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79812" y="1953365"/>
            <a:ext cx="950594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Unity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Duality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AGKSharp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MonoGame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Cocos2d-x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Phaser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Banshe</a:t>
            </a:r>
            <a:r>
              <a:rPr sz="900" dirty="0">
                <a:latin typeface="Arial MT"/>
                <a:cs typeface="Arial MT"/>
              </a:rPr>
              <a:t>e</a:t>
            </a:r>
            <a:r>
              <a:rPr sz="900" spc="-5" dirty="0">
                <a:latin typeface="Arial MT"/>
                <a:cs typeface="Arial MT"/>
              </a:rPr>
              <a:t> 3D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8662" y="1985615"/>
            <a:ext cx="704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Jumper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10" dirty="0">
                <a:latin typeface="Arial MT"/>
                <a:cs typeface="Arial MT"/>
              </a:rPr>
              <a:t>Vivid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Busted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Lume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70749" y="1953365"/>
            <a:ext cx="7804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20" dirty="0">
                <a:latin typeface="Arial MT"/>
                <a:cs typeface="Arial MT"/>
              </a:rPr>
              <a:t>LWJGL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LibGDX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Q</a:t>
            </a:r>
            <a:r>
              <a:rPr sz="900" dirty="0">
                <a:latin typeface="Arial MT"/>
                <a:cs typeface="Arial MT"/>
              </a:rPr>
              <a:t>t</a:t>
            </a:r>
            <a:r>
              <a:rPr sz="900" spc="-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Jambi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86825" y="1935175"/>
            <a:ext cx="8877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Pygame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PyKyra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Pyglet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PyOpenGL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Kivy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Panda3D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Cocos2d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Arcade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7437" y="3471825"/>
            <a:ext cx="481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VR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16573" y="1186100"/>
            <a:ext cx="4996324" cy="31036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0625" y="393813"/>
            <a:ext cx="41071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Scripting,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Network,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Batch,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Mainframes,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OS,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Servers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60988" y="897775"/>
            <a:ext cx="6177915" cy="3797935"/>
            <a:chOff x="2460988" y="897775"/>
            <a:chExt cx="6177915" cy="3797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3675" y="926525"/>
              <a:ext cx="959524" cy="9595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2090" y="2850648"/>
              <a:ext cx="668574" cy="6685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2099" y="3723600"/>
              <a:ext cx="1108775" cy="579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0988" y="2114739"/>
              <a:ext cx="904812" cy="4516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1550" y="2114737"/>
              <a:ext cx="644549" cy="6445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3300" y="1077000"/>
              <a:ext cx="727149" cy="7271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2752" y="897775"/>
              <a:ext cx="1016999" cy="10169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32474" y="1042712"/>
              <a:ext cx="727150" cy="7271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9374" y="1042462"/>
              <a:ext cx="959525" cy="7276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9300" y="1066300"/>
              <a:ext cx="700399" cy="700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8529" y="2061612"/>
              <a:ext cx="1437670" cy="6685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47575" y="2877037"/>
              <a:ext cx="2797852" cy="18186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32775" y="2059103"/>
              <a:ext cx="950471" cy="8349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6573" y="1186100"/>
              <a:ext cx="4996324" cy="3103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0625" y="393813"/>
            <a:ext cx="41071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Scripting,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Network,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Batch,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Mainframes,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OS,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Servers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92737" y="524371"/>
            <a:ext cx="6446520" cy="4171315"/>
            <a:chOff x="2192737" y="524371"/>
            <a:chExt cx="6446520" cy="4171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3675" y="926525"/>
              <a:ext cx="959524" cy="9595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23674" y="957599"/>
              <a:ext cx="905510" cy="959485"/>
            </a:xfrm>
            <a:custGeom>
              <a:avLst/>
              <a:gdLst/>
              <a:ahLst/>
              <a:cxnLst/>
              <a:rect l="l" t="t" r="r" b="b"/>
              <a:pathLst>
                <a:path w="905510" h="959485">
                  <a:moveTo>
                    <a:pt x="0" y="0"/>
                  </a:moveTo>
                  <a:lnTo>
                    <a:pt x="905399" y="0"/>
                  </a:lnTo>
                  <a:lnTo>
                    <a:pt x="905399" y="959399"/>
                  </a:lnTo>
                  <a:lnTo>
                    <a:pt x="0" y="959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3300" y="1077000"/>
              <a:ext cx="727149" cy="72714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44174" y="960874"/>
              <a:ext cx="905510" cy="959485"/>
            </a:xfrm>
            <a:custGeom>
              <a:avLst/>
              <a:gdLst/>
              <a:ahLst/>
              <a:cxnLst/>
              <a:rect l="l" t="t" r="r" b="b"/>
              <a:pathLst>
                <a:path w="905510" h="959485">
                  <a:moveTo>
                    <a:pt x="0" y="0"/>
                  </a:moveTo>
                  <a:lnTo>
                    <a:pt x="905399" y="0"/>
                  </a:lnTo>
                  <a:lnTo>
                    <a:pt x="905399" y="959399"/>
                  </a:lnTo>
                  <a:lnTo>
                    <a:pt x="0" y="959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074" y="625671"/>
              <a:ext cx="686376" cy="6342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6499" y="578246"/>
              <a:ext cx="686376" cy="6342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2752" y="897775"/>
              <a:ext cx="1016999" cy="10169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607837" y="955374"/>
              <a:ext cx="905510" cy="959485"/>
            </a:xfrm>
            <a:custGeom>
              <a:avLst/>
              <a:gdLst/>
              <a:ahLst/>
              <a:cxnLst/>
              <a:rect l="l" t="t" r="r" b="b"/>
              <a:pathLst>
                <a:path w="905510" h="959485">
                  <a:moveTo>
                    <a:pt x="0" y="0"/>
                  </a:moveTo>
                  <a:lnTo>
                    <a:pt x="905399" y="0"/>
                  </a:lnTo>
                  <a:lnTo>
                    <a:pt x="905399" y="959399"/>
                  </a:lnTo>
                  <a:lnTo>
                    <a:pt x="0" y="959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32474" y="1042712"/>
              <a:ext cx="727150" cy="7271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43350" y="955374"/>
              <a:ext cx="905510" cy="959485"/>
            </a:xfrm>
            <a:custGeom>
              <a:avLst/>
              <a:gdLst/>
              <a:ahLst/>
              <a:cxnLst/>
              <a:rect l="l" t="t" r="r" b="b"/>
              <a:pathLst>
                <a:path w="905509" h="959485">
                  <a:moveTo>
                    <a:pt x="0" y="0"/>
                  </a:moveTo>
                  <a:lnTo>
                    <a:pt x="905399" y="0"/>
                  </a:lnTo>
                  <a:lnTo>
                    <a:pt x="905399" y="959399"/>
                  </a:lnTo>
                  <a:lnTo>
                    <a:pt x="0" y="9593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0449" y="578246"/>
              <a:ext cx="686376" cy="6342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7199" y="524371"/>
              <a:ext cx="686376" cy="6342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0988" y="2114739"/>
              <a:ext cx="904812" cy="4516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23699" y="2057549"/>
              <a:ext cx="905510" cy="669290"/>
            </a:xfrm>
            <a:custGeom>
              <a:avLst/>
              <a:gdLst/>
              <a:ahLst/>
              <a:cxnLst/>
              <a:rect l="l" t="t" r="r" b="b"/>
              <a:pathLst>
                <a:path w="905510" h="669289">
                  <a:moveTo>
                    <a:pt x="0" y="0"/>
                  </a:moveTo>
                  <a:lnTo>
                    <a:pt x="905399" y="0"/>
                  </a:lnTo>
                  <a:lnTo>
                    <a:pt x="905399" y="668699"/>
                  </a:lnTo>
                  <a:lnTo>
                    <a:pt x="0" y="668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2737" y="1615971"/>
              <a:ext cx="686376" cy="6342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8529" y="2061612"/>
              <a:ext cx="1437670" cy="6685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1550" y="2114737"/>
              <a:ext cx="644549" cy="64454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44174" y="2064299"/>
              <a:ext cx="905510" cy="669290"/>
            </a:xfrm>
            <a:custGeom>
              <a:avLst/>
              <a:gdLst/>
              <a:ahLst/>
              <a:cxnLst/>
              <a:rect l="l" t="t" r="r" b="b"/>
              <a:pathLst>
                <a:path w="905510" h="669289">
                  <a:moveTo>
                    <a:pt x="0" y="0"/>
                  </a:moveTo>
                  <a:lnTo>
                    <a:pt x="905399" y="0"/>
                  </a:lnTo>
                  <a:lnTo>
                    <a:pt x="905399" y="668699"/>
                  </a:lnTo>
                  <a:lnTo>
                    <a:pt x="0" y="668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4612" y="1714446"/>
              <a:ext cx="686376" cy="6342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79374" y="1042462"/>
              <a:ext cx="959525" cy="72763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9300" y="1066300"/>
              <a:ext cx="700399" cy="7004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2090" y="2850648"/>
              <a:ext cx="668574" cy="6685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2099" y="3723600"/>
              <a:ext cx="1108775" cy="579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47575" y="2877037"/>
              <a:ext cx="2797852" cy="181861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32775" y="2059103"/>
              <a:ext cx="950471" cy="8349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16573" y="1186100"/>
              <a:ext cx="4996324" cy="3103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6375" y="1872175"/>
            <a:ext cx="4614970" cy="74443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95250" marR="5080" indent="-83185">
              <a:lnSpc>
                <a:spcPts val="5630"/>
              </a:lnSpc>
              <a:spcBef>
                <a:spcPts val="204"/>
              </a:spcBef>
            </a:pPr>
            <a:r>
              <a:rPr dirty="0">
                <a:solidFill>
                  <a:schemeClr val="tx1"/>
                </a:solidFill>
              </a:rPr>
              <a:t>¡</a:t>
            </a:r>
            <a:r>
              <a:rPr dirty="0" smtClean="0">
                <a:solidFill>
                  <a:schemeClr val="tx1"/>
                </a:solidFill>
              </a:rPr>
              <a:t>Gracias</a:t>
            </a:r>
            <a:endParaRPr spc="-5" dirty="0">
              <a:solidFill>
                <a:schemeClr val="tx1"/>
              </a:solidFill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79490" y="4522815"/>
            <a:ext cx="3102610" cy="480059"/>
            <a:chOff x="2379490" y="4522815"/>
            <a:chExt cx="3102610" cy="48005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9490" y="4522815"/>
              <a:ext cx="451699" cy="451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8580" y="4550600"/>
              <a:ext cx="582946" cy="4517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1563" y="4550602"/>
              <a:ext cx="904812" cy="45169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28100" y="645400"/>
            <a:ext cx="5176151" cy="4294624"/>
            <a:chOff x="128100" y="645400"/>
            <a:chExt cx="5176151" cy="4294624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8125" y="1881306"/>
              <a:ext cx="644549" cy="6420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9140" y="1339040"/>
              <a:ext cx="502399" cy="502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7701" y="1019822"/>
              <a:ext cx="583499" cy="6559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3675" y="1881300"/>
              <a:ext cx="727149" cy="7271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8900" y="913325"/>
              <a:ext cx="583499" cy="5834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1475" y="1881300"/>
              <a:ext cx="959524" cy="5024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100" y="645400"/>
              <a:ext cx="959525" cy="9595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05825" y="3564349"/>
              <a:ext cx="583499" cy="58347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89325" y="3387225"/>
              <a:ext cx="644549" cy="6445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45200" y="2803724"/>
              <a:ext cx="583499" cy="5834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9150" y="3840800"/>
              <a:ext cx="644549" cy="6342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15350" y="4219975"/>
              <a:ext cx="451701" cy="4517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9775" y="2728875"/>
              <a:ext cx="528524" cy="5285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9637" y="3866175"/>
              <a:ext cx="1268478" cy="5835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8725" y="2873675"/>
              <a:ext cx="690674" cy="6906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7624" y="4295475"/>
              <a:ext cx="644549" cy="6445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1475" y="2660074"/>
              <a:ext cx="754476" cy="7271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2878" y="3636475"/>
              <a:ext cx="583499" cy="5834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69773" y="3326668"/>
              <a:ext cx="727148" cy="4702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21300" y="3866450"/>
              <a:ext cx="582951" cy="582950"/>
            </a:xfrm>
            <a:prstGeom prst="rect">
              <a:avLst/>
            </a:prstGeom>
          </p:spPr>
        </p:pic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2700" y="4691588"/>
            <a:ext cx="39515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Fuente:</a:t>
            </a:r>
            <a:r>
              <a:rPr sz="1400" spc="380" dirty="0">
                <a:latin typeface="Arial MT"/>
                <a:cs typeface="Arial MT"/>
              </a:rPr>
              <a:t> </a:t>
            </a:r>
            <a:r>
              <a:rPr sz="1400" b="1" spc="-10" dirty="0">
                <a:latin typeface="Arial MT"/>
                <a:cs typeface="Arial MT"/>
                <a:hlinkClick r:id="rId2"/>
              </a:rPr>
              <a:t>https://www.tiobe.com/tiobe-index/</a:t>
            </a:r>
            <a:endParaRPr sz="1400" b="1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53174" y="395363"/>
            <a:ext cx="15455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 MT"/>
                <a:cs typeface="Arial MT"/>
              </a:rPr>
              <a:t>TIOBE</a:t>
            </a:r>
            <a:r>
              <a:rPr sz="1400" b="1" spc="-5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 MT"/>
                <a:cs typeface="Arial MT"/>
              </a:rPr>
              <a:t>Marzo</a:t>
            </a:r>
            <a:r>
              <a:rPr sz="1400" b="1" spc="-4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 MT"/>
                <a:cs typeface="Arial MT"/>
              </a:rPr>
              <a:t>2021</a:t>
            </a:r>
            <a:endParaRPr sz="1400" b="1" dirty="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27807" y="819150"/>
            <a:ext cx="4996815" cy="3623945"/>
            <a:chOff x="3216573" y="851400"/>
            <a:chExt cx="4996815" cy="36239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2800" y="851400"/>
              <a:ext cx="4456300" cy="36234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6573" y="1186100"/>
              <a:ext cx="4996324" cy="3103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44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2573" y="3937208"/>
            <a:ext cx="5043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Fuente:</a:t>
            </a:r>
            <a:r>
              <a:rPr sz="1400" spc="3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https://madnight.github.io/githut/#/pull_requests/2021/1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80625" y="393813"/>
            <a:ext cx="1278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Github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2021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Q1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" y="743069"/>
            <a:ext cx="6755765" cy="3119755"/>
            <a:chOff x="2185000" y="1170550"/>
            <a:chExt cx="6755765" cy="3119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5000" y="1170550"/>
              <a:ext cx="6755498" cy="2909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6573" y="1186100"/>
              <a:ext cx="4996324" cy="3103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4301888"/>
            <a:ext cx="8274790" cy="6796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Fuente:</a:t>
            </a:r>
            <a:endParaRPr sz="1400" dirty="0">
              <a:latin typeface="Arial MT"/>
              <a:cs typeface="Arial MT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-10" dirty="0">
                <a:latin typeface="Arial MT"/>
                <a:cs typeface="Arial MT"/>
              </a:rPr>
              <a:t>https://</a:t>
            </a:r>
            <a:r>
              <a:rPr sz="1400" spc="-10" dirty="0" smtClean="0">
                <a:latin typeface="Arial MT"/>
                <a:cs typeface="Arial MT"/>
              </a:rPr>
              <a:t>insights.stackoverflow.com/survey/2020#technology-programming-sc</a:t>
            </a:r>
            <a:r>
              <a:rPr sz="1400" dirty="0" smtClean="0">
                <a:latin typeface="Arial MT"/>
                <a:cs typeface="Arial MT"/>
              </a:rPr>
              <a:t>ripting-and-markup-languages-all-respondents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0624" y="518174"/>
            <a:ext cx="293437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/>
              <a:t>Stackoverflow</a:t>
            </a:r>
            <a:r>
              <a:rPr sz="1400" spc="-75" dirty="0"/>
              <a:t> </a:t>
            </a:r>
            <a:r>
              <a:rPr sz="1400" spc="-5" dirty="0"/>
              <a:t>2020</a:t>
            </a:r>
            <a:endParaRPr sz="1400" dirty="0"/>
          </a:p>
        </p:txBody>
      </p:sp>
      <p:grpSp>
        <p:nvGrpSpPr>
          <p:cNvPr id="4" name="object 4"/>
          <p:cNvGrpSpPr/>
          <p:nvPr/>
        </p:nvGrpSpPr>
        <p:grpSpPr>
          <a:xfrm>
            <a:off x="990600" y="870984"/>
            <a:ext cx="7056120" cy="3430904"/>
            <a:chOff x="2088225" y="859050"/>
            <a:chExt cx="7056120" cy="34309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8225" y="859050"/>
              <a:ext cx="7055774" cy="30211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6573" y="1186100"/>
              <a:ext cx="4996324" cy="3103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0625" y="393813"/>
            <a:ext cx="15367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Desarrollo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Desktop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639" y="2599925"/>
            <a:ext cx="583499" cy="5834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82501" y="793237"/>
            <a:ext cx="960119" cy="2534285"/>
            <a:chOff x="2841674" y="931587"/>
            <a:chExt cx="960119" cy="25342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1674" y="931587"/>
              <a:ext cx="959524" cy="9595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7850" y="2738275"/>
              <a:ext cx="727149" cy="72714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26877" y="909437"/>
            <a:ext cx="754476" cy="7271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10739" y="2545806"/>
            <a:ext cx="644549" cy="6420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5878" y="945047"/>
            <a:ext cx="583499" cy="6559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86364" y="950724"/>
            <a:ext cx="644549" cy="644549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716126"/>
              </p:ext>
            </p:extLst>
          </p:nvPr>
        </p:nvGraphicFramePr>
        <p:xfrm>
          <a:off x="1702302" y="1898880"/>
          <a:ext cx="5344793" cy="539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40"/>
                <a:gridCol w="2619375"/>
                <a:gridCol w="916939"/>
                <a:gridCol w="1005839"/>
              </a:tblGrid>
              <a:tr h="132427">
                <a:tc>
                  <a:txBody>
                    <a:bodyPr/>
                    <a:lstStyle/>
                    <a:p>
                      <a:pPr marL="328930" indent="-297815">
                        <a:lnSpc>
                          <a:spcPts val="944"/>
                        </a:lnSpc>
                        <a:buChar char="●"/>
                        <a:tabLst>
                          <a:tab pos="328930" algn="l"/>
                          <a:tab pos="329565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AWT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3540" indent="-298450">
                        <a:lnSpc>
                          <a:spcPts val="944"/>
                        </a:lnSpc>
                        <a:buChar char="●"/>
                        <a:tabLst>
                          <a:tab pos="382905" algn="l"/>
                          <a:tab pos="3841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Windows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Forms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6880" indent="-298450">
                        <a:lnSpc>
                          <a:spcPts val="944"/>
                        </a:lnSpc>
                        <a:buChar char="●"/>
                        <a:tabLst>
                          <a:tab pos="436880" algn="l"/>
                          <a:tab pos="43751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GTK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2290" indent="-298450">
                        <a:lnSpc>
                          <a:spcPts val="944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QT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328930" indent="-297815">
                        <a:lnSpc>
                          <a:spcPts val="980"/>
                        </a:lnSpc>
                        <a:buChar char="●"/>
                        <a:tabLst>
                          <a:tab pos="328930" algn="l"/>
                          <a:tab pos="32956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Swing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3540" indent="-298450">
                        <a:lnSpc>
                          <a:spcPts val="980"/>
                        </a:lnSpc>
                        <a:buChar char="●"/>
                        <a:tabLst>
                          <a:tab pos="382905" algn="l"/>
                          <a:tab pos="3841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Windows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Presentation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Foundation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(WPF)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2290" indent="-298450">
                        <a:lnSpc>
                          <a:spcPts val="980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SDL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328930" indent="-297815">
                        <a:lnSpc>
                          <a:spcPts val="980"/>
                        </a:lnSpc>
                        <a:buChar char="●"/>
                        <a:tabLst>
                          <a:tab pos="328930" algn="l"/>
                          <a:tab pos="32956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JavaFX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3540" indent="-298450">
                        <a:lnSpc>
                          <a:spcPts val="980"/>
                        </a:lnSpc>
                        <a:buChar char="●"/>
                        <a:tabLst>
                          <a:tab pos="382905" algn="l"/>
                          <a:tab pos="3841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Universal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Windows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Platform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(UWP)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2290" indent="-298450">
                        <a:lnSpc>
                          <a:spcPts val="980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DirectX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132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2290" indent="-298450">
                        <a:lnSpc>
                          <a:spcPts val="944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OpenGL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63727" y="981261"/>
            <a:ext cx="583499" cy="583479"/>
          </a:xfrm>
          <a:prstGeom prst="rect">
            <a:avLst/>
          </a:prstGeom>
        </p:spPr>
      </p:pic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65900"/>
              </p:ext>
            </p:extLst>
          </p:nvPr>
        </p:nvGraphicFramePr>
        <p:xfrm>
          <a:off x="1761952" y="3517480"/>
          <a:ext cx="4272278" cy="950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9340"/>
                <a:gridCol w="1393824"/>
                <a:gridCol w="1025525"/>
                <a:gridCol w="783589"/>
              </a:tblGrid>
              <a:tr h="132427">
                <a:tc>
                  <a:txBody>
                    <a:bodyPr/>
                    <a:lstStyle/>
                    <a:p>
                      <a:pPr marL="328930" indent="-297815">
                        <a:lnSpc>
                          <a:spcPts val="944"/>
                        </a:lnSpc>
                        <a:buChar char="●"/>
                        <a:tabLst>
                          <a:tab pos="328930" algn="l"/>
                          <a:tab pos="32956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PyQT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6890" indent="-297815">
                        <a:lnSpc>
                          <a:spcPts val="944"/>
                        </a:lnSpc>
                        <a:buChar char="●"/>
                        <a:tabLst>
                          <a:tab pos="516890" algn="l"/>
                          <a:tab pos="5175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Electron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0" indent="-298450">
                        <a:lnSpc>
                          <a:spcPts val="944"/>
                        </a:lnSpc>
                        <a:buChar char="●"/>
                        <a:tabLst>
                          <a:tab pos="482600" algn="l"/>
                          <a:tab pos="483234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GTK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8940" indent="-298450">
                        <a:lnSpc>
                          <a:spcPts val="944"/>
                        </a:lnSpc>
                        <a:buChar char="●"/>
                        <a:tabLst>
                          <a:tab pos="408940" algn="l"/>
                          <a:tab pos="4095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Go-gtk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328930" indent="-297815">
                        <a:lnSpc>
                          <a:spcPts val="980"/>
                        </a:lnSpc>
                        <a:buChar char="●"/>
                        <a:tabLst>
                          <a:tab pos="328930" algn="l"/>
                          <a:tab pos="32956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Tkinter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6890" indent="-297815">
                        <a:lnSpc>
                          <a:spcPts val="980"/>
                        </a:lnSpc>
                        <a:buChar char="●"/>
                        <a:tabLst>
                          <a:tab pos="516890" algn="l"/>
                          <a:tab pos="517525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NW.js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0" indent="-298450">
                        <a:lnSpc>
                          <a:spcPts val="980"/>
                        </a:lnSpc>
                        <a:buChar char="●"/>
                        <a:tabLst>
                          <a:tab pos="482600" algn="l"/>
                          <a:tab pos="483234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Glimmer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8940" indent="-298450">
                        <a:lnSpc>
                          <a:spcPts val="980"/>
                        </a:lnSpc>
                        <a:buChar char="●"/>
                        <a:tabLst>
                          <a:tab pos="408940" algn="l"/>
                          <a:tab pos="4095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gotk3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328930" indent="-297815">
                        <a:lnSpc>
                          <a:spcPts val="980"/>
                        </a:lnSpc>
                        <a:buChar char="●"/>
                        <a:tabLst>
                          <a:tab pos="328930" algn="l"/>
                          <a:tab pos="32956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Kivy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6890" indent="-297815">
                        <a:lnSpc>
                          <a:spcPts val="980"/>
                        </a:lnSpc>
                        <a:buChar char="●"/>
                        <a:tabLst>
                          <a:tab pos="516890" algn="l"/>
                          <a:tab pos="5175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AppJS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8940" indent="-298450">
                        <a:lnSpc>
                          <a:spcPts val="980"/>
                        </a:lnSpc>
                        <a:buChar char="●"/>
                        <a:tabLst>
                          <a:tab pos="408940" algn="l"/>
                          <a:tab pos="4095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qt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137159">
                <a:tc>
                  <a:txBody>
                    <a:bodyPr/>
                    <a:lstStyle/>
                    <a:p>
                      <a:pPr marL="328930" indent="-297815">
                        <a:lnSpc>
                          <a:spcPts val="980"/>
                        </a:lnSpc>
                        <a:buChar char="●"/>
                        <a:tabLst>
                          <a:tab pos="328930" algn="l"/>
                          <a:tab pos="32956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WxPython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6890" indent="-297815">
                        <a:lnSpc>
                          <a:spcPts val="980"/>
                        </a:lnSpc>
                        <a:buChar char="●"/>
                        <a:tabLst>
                          <a:tab pos="516890" algn="l"/>
                          <a:tab pos="51752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Meteor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8940" indent="-298450">
                        <a:lnSpc>
                          <a:spcPts val="980"/>
                        </a:lnSpc>
                        <a:buChar char="●"/>
                        <a:tabLst>
                          <a:tab pos="408940" algn="l"/>
                          <a:tab pos="4095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walk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137159">
                <a:tc>
                  <a:txBody>
                    <a:bodyPr/>
                    <a:lstStyle/>
                    <a:p>
                      <a:pPr marL="328930" indent="-297815">
                        <a:lnSpc>
                          <a:spcPts val="980"/>
                        </a:lnSpc>
                        <a:buChar char="●"/>
                        <a:tabLst>
                          <a:tab pos="328930" algn="l"/>
                          <a:tab pos="32956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PyGUI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6890" indent="-297815">
                        <a:lnSpc>
                          <a:spcPts val="980"/>
                        </a:lnSpc>
                        <a:buChar char="●"/>
                        <a:tabLst>
                          <a:tab pos="516890" algn="l"/>
                          <a:tab pos="5175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Proton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Native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37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6890" indent="-297815">
                        <a:lnSpc>
                          <a:spcPts val="980"/>
                        </a:lnSpc>
                        <a:buChar char="●"/>
                        <a:tabLst>
                          <a:tab pos="516890" algn="l"/>
                          <a:tab pos="5175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React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Native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32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6890" indent="-297815">
                        <a:lnSpc>
                          <a:spcPts val="944"/>
                        </a:lnSpc>
                        <a:buChar char="●"/>
                        <a:tabLst>
                          <a:tab pos="516890" algn="l"/>
                          <a:tab pos="5175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NodeGUI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28102" y="2544550"/>
            <a:ext cx="644549" cy="6445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16040" y="2922252"/>
            <a:ext cx="904812" cy="4516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337488" y="3601903"/>
            <a:ext cx="1536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kdabir/awesome-groovy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57400" y="1047750"/>
            <a:ext cx="4996324" cy="3103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3762" y="425217"/>
            <a:ext cx="27167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/>
              <a:t>Desarrollo</a:t>
            </a:r>
            <a:r>
              <a:rPr sz="1400" spc="-70" dirty="0"/>
              <a:t> </a:t>
            </a:r>
            <a:r>
              <a:rPr sz="1400" spc="-5" dirty="0"/>
              <a:t>Desktop</a:t>
            </a:r>
            <a:endParaRPr sz="1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8039" y="3057125"/>
            <a:ext cx="583499" cy="58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3139" y="3003006"/>
            <a:ext cx="644549" cy="6420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18278" y="1402247"/>
            <a:ext cx="583499" cy="655944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52178"/>
              </p:ext>
            </p:extLst>
          </p:nvPr>
        </p:nvGraphicFramePr>
        <p:xfrm>
          <a:off x="1854702" y="2356080"/>
          <a:ext cx="5344793" cy="539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40"/>
                <a:gridCol w="2619375"/>
                <a:gridCol w="916939"/>
                <a:gridCol w="1005839"/>
              </a:tblGrid>
              <a:tr h="132427">
                <a:tc>
                  <a:txBody>
                    <a:bodyPr/>
                    <a:lstStyle/>
                    <a:p>
                      <a:pPr marL="328930" indent="-297815">
                        <a:lnSpc>
                          <a:spcPts val="944"/>
                        </a:lnSpc>
                        <a:buChar char="●"/>
                        <a:tabLst>
                          <a:tab pos="328930" algn="l"/>
                          <a:tab pos="329565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AWT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3540" indent="-298450">
                        <a:lnSpc>
                          <a:spcPts val="944"/>
                        </a:lnSpc>
                        <a:buChar char="●"/>
                        <a:tabLst>
                          <a:tab pos="382905" algn="l"/>
                          <a:tab pos="3841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Windows</a:t>
                      </a:r>
                      <a:r>
                        <a:rPr sz="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Forms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6880" indent="-298450">
                        <a:lnSpc>
                          <a:spcPts val="944"/>
                        </a:lnSpc>
                        <a:buChar char="●"/>
                        <a:tabLst>
                          <a:tab pos="436880" algn="l"/>
                          <a:tab pos="43751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GTK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2290" indent="-298450">
                        <a:lnSpc>
                          <a:spcPts val="944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QT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328930" indent="-297815">
                        <a:lnSpc>
                          <a:spcPts val="980"/>
                        </a:lnSpc>
                        <a:buChar char="●"/>
                        <a:tabLst>
                          <a:tab pos="328930" algn="l"/>
                          <a:tab pos="32956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Swing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3540" indent="-298450">
                        <a:lnSpc>
                          <a:spcPts val="980"/>
                        </a:lnSpc>
                        <a:buChar char="●"/>
                        <a:tabLst>
                          <a:tab pos="382905" algn="l"/>
                          <a:tab pos="3841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Windows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Presentation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Foundation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(WPF)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2290" indent="-298450">
                        <a:lnSpc>
                          <a:spcPts val="980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SDL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137160">
                <a:tc>
                  <a:txBody>
                    <a:bodyPr/>
                    <a:lstStyle/>
                    <a:p>
                      <a:pPr marL="328930" indent="-297815">
                        <a:lnSpc>
                          <a:spcPts val="980"/>
                        </a:lnSpc>
                        <a:buChar char="●"/>
                        <a:tabLst>
                          <a:tab pos="328930" algn="l"/>
                          <a:tab pos="329565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JavaFX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3540" indent="-298450">
                        <a:lnSpc>
                          <a:spcPts val="980"/>
                        </a:lnSpc>
                        <a:buChar char="●"/>
                        <a:tabLst>
                          <a:tab pos="382905" algn="l"/>
                          <a:tab pos="38417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Universal</a:t>
                      </a:r>
                      <a:r>
                        <a:rPr sz="9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Windows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Platform</a:t>
                      </a:r>
                      <a:r>
                        <a:rPr sz="9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(UWP)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2290" indent="-298450">
                        <a:lnSpc>
                          <a:spcPts val="980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DirectX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  <a:tr h="132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2290" indent="-298450">
                        <a:lnSpc>
                          <a:spcPts val="944"/>
                        </a:lnSpc>
                        <a:buChar char="●"/>
                        <a:tabLst>
                          <a:tab pos="542290" algn="l"/>
                          <a:tab pos="54292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OpenGL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16127" y="1438461"/>
            <a:ext cx="583499" cy="58347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891701" y="1157050"/>
            <a:ext cx="930275" cy="1126490"/>
            <a:chOff x="3898474" y="838200"/>
            <a:chExt cx="930275" cy="112649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4949" y="1047787"/>
              <a:ext cx="754476" cy="7271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17524" y="857250"/>
              <a:ext cx="892175" cy="1088390"/>
            </a:xfrm>
            <a:custGeom>
              <a:avLst/>
              <a:gdLst/>
              <a:ahLst/>
              <a:cxnLst/>
              <a:rect l="l" t="t" r="r" b="b"/>
              <a:pathLst>
                <a:path w="892175" h="1088389">
                  <a:moveTo>
                    <a:pt x="0" y="0"/>
                  </a:moveTo>
                  <a:lnTo>
                    <a:pt x="891599" y="0"/>
                  </a:lnTo>
                  <a:lnTo>
                    <a:pt x="891599" y="1087799"/>
                  </a:lnTo>
                  <a:lnTo>
                    <a:pt x="0" y="1087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834901" y="855926"/>
            <a:ext cx="979169" cy="2928620"/>
            <a:chOff x="2841674" y="537076"/>
            <a:chExt cx="979169" cy="292862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1674" y="931587"/>
              <a:ext cx="959524" cy="9595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7850" y="2738275"/>
              <a:ext cx="727149" cy="7271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09674" y="857250"/>
              <a:ext cx="892175" cy="1088390"/>
            </a:xfrm>
            <a:custGeom>
              <a:avLst/>
              <a:gdLst/>
              <a:ahLst/>
              <a:cxnLst/>
              <a:rect l="l" t="t" r="r" b="b"/>
              <a:pathLst>
                <a:path w="892175" h="1088389">
                  <a:moveTo>
                    <a:pt x="0" y="0"/>
                  </a:moveTo>
                  <a:lnTo>
                    <a:pt x="891599" y="0"/>
                  </a:lnTo>
                  <a:lnTo>
                    <a:pt x="891599" y="1087799"/>
                  </a:lnTo>
                  <a:lnTo>
                    <a:pt x="0" y="1087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4063" y="537076"/>
              <a:ext cx="514073" cy="42052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961538" y="863936"/>
            <a:ext cx="930275" cy="1427480"/>
            <a:chOff x="4906324" y="537076"/>
            <a:chExt cx="930275" cy="1427480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1387" y="1089074"/>
              <a:ext cx="644549" cy="6445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925374" y="857250"/>
              <a:ext cx="892175" cy="1088390"/>
            </a:xfrm>
            <a:custGeom>
              <a:avLst/>
              <a:gdLst/>
              <a:ahLst/>
              <a:cxnLst/>
              <a:rect l="l" t="t" r="r" b="b"/>
              <a:pathLst>
                <a:path w="892175" h="1088389">
                  <a:moveTo>
                    <a:pt x="0" y="0"/>
                  </a:moveTo>
                  <a:lnTo>
                    <a:pt x="891599" y="0"/>
                  </a:lnTo>
                  <a:lnTo>
                    <a:pt x="891599" y="1087799"/>
                  </a:lnTo>
                  <a:lnTo>
                    <a:pt x="0" y="1087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4138" y="537076"/>
              <a:ext cx="514073" cy="42052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933402" y="3951153"/>
            <a:ext cx="84328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PyQT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Tkinter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Kivy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WxPython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PyGUI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86026" y="3953799"/>
            <a:ext cx="892175" cy="19875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314960" indent="-298450">
              <a:lnSpc>
                <a:spcPct val="100000"/>
              </a:lnSpc>
              <a:spcBef>
                <a:spcPts val="80"/>
              </a:spcBef>
              <a:buChar char="●"/>
              <a:tabLst>
                <a:tab pos="314960" algn="l"/>
                <a:tab pos="315595" algn="l"/>
              </a:tabLst>
            </a:pPr>
            <a:r>
              <a:rPr sz="900" spc="-5" dirty="0">
                <a:latin typeface="Arial MT"/>
                <a:cs typeface="Arial MT"/>
              </a:rPr>
              <a:t>Electron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90902" y="4088312"/>
            <a:ext cx="621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N</a:t>
            </a:r>
            <a:r>
              <a:rPr sz="900" spc="-50" dirty="0">
                <a:latin typeface="Arial MT"/>
                <a:cs typeface="Arial MT"/>
              </a:rPr>
              <a:t>W</a:t>
            </a:r>
            <a:r>
              <a:rPr sz="900" spc="-5" dirty="0">
                <a:latin typeface="Arial MT"/>
                <a:cs typeface="Arial MT"/>
              </a:rPr>
              <a:t>.js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90902" y="4225473"/>
            <a:ext cx="101409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AppJS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Meteor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Proto</a:t>
            </a:r>
            <a:r>
              <a:rPr sz="900" dirty="0">
                <a:latin typeface="Arial MT"/>
                <a:cs typeface="Arial MT"/>
              </a:rPr>
              <a:t>n</a:t>
            </a:r>
            <a:r>
              <a:rPr sz="900" spc="-5" dirty="0">
                <a:latin typeface="Arial MT"/>
                <a:cs typeface="Arial MT"/>
              </a:rPr>
              <a:t> Native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Reac</a:t>
            </a:r>
            <a:r>
              <a:rPr sz="900" dirty="0">
                <a:latin typeface="Arial MT"/>
                <a:cs typeface="Arial MT"/>
              </a:rPr>
              <a:t>t</a:t>
            </a:r>
            <a:r>
              <a:rPr sz="900" spc="-5" dirty="0">
                <a:latin typeface="Arial MT"/>
                <a:cs typeface="Arial MT"/>
              </a:rPr>
              <a:t> Native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NodeGUI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49726" y="3951153"/>
            <a:ext cx="754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GTK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Glimmer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80502" y="3001750"/>
            <a:ext cx="644549" cy="64454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501377" y="3951153"/>
            <a:ext cx="665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Go-gtk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gotk3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qt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walk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68440" y="3379452"/>
            <a:ext cx="904812" cy="45169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489888" y="4059103"/>
            <a:ext cx="1536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kdabir/awesome-groovy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99477" y="855926"/>
            <a:ext cx="514073" cy="4205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09800" y="1504950"/>
            <a:ext cx="4996324" cy="3103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0625" y="409574"/>
            <a:ext cx="23247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/>
              <a:t>Desarrollo</a:t>
            </a:r>
            <a:r>
              <a:rPr sz="1400" spc="-70" dirty="0"/>
              <a:t> </a:t>
            </a:r>
            <a:r>
              <a:rPr sz="1400" spc="-15" dirty="0"/>
              <a:t>Web</a:t>
            </a:r>
            <a:endParaRPr sz="1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00" y="632573"/>
            <a:ext cx="959524" cy="9595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3213" y="832548"/>
            <a:ext cx="727149" cy="7271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3000" y="832560"/>
            <a:ext cx="754476" cy="7271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71638" y="865697"/>
            <a:ext cx="583499" cy="583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68163" y="944923"/>
            <a:ext cx="959524" cy="50240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635600" y="865698"/>
            <a:ext cx="852169" cy="2715895"/>
            <a:chOff x="2792787" y="798175"/>
            <a:chExt cx="852169" cy="2715895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2787" y="798175"/>
              <a:ext cx="583499" cy="5834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9925" y="2869225"/>
              <a:ext cx="644549" cy="6445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868187" y="1628150"/>
            <a:ext cx="8121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Angular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React.js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10" dirty="0">
                <a:latin typeface="Arial MT"/>
                <a:cs typeface="Arial MT"/>
              </a:rPr>
              <a:t>Vue.js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JQuery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Svelte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Next.js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NestJS*</a:t>
            </a:r>
            <a:endParaRPr sz="900">
              <a:latin typeface="Arial MT"/>
              <a:cs typeface="Arial MT"/>
            </a:endParaRPr>
          </a:p>
          <a:p>
            <a:pPr marL="309880" marR="50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Nodejs* </a:t>
            </a:r>
            <a:r>
              <a:rPr sz="900" dirty="0">
                <a:latin typeface="Arial MT"/>
                <a:cs typeface="Arial MT"/>
              </a:rPr>
              <a:t> (Express)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32229" y="1628150"/>
            <a:ext cx="10807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AS</a:t>
            </a:r>
            <a:r>
              <a:rPr sz="900" dirty="0">
                <a:latin typeface="Arial MT"/>
                <a:cs typeface="Arial MT"/>
              </a:rPr>
              <a:t>P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.NET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AS</a:t>
            </a:r>
            <a:r>
              <a:rPr sz="900" spc="-120" dirty="0">
                <a:latin typeface="Arial MT"/>
                <a:cs typeface="Arial MT"/>
              </a:rPr>
              <a:t>P</a:t>
            </a:r>
            <a:r>
              <a:rPr sz="900" spc="-5" dirty="0">
                <a:latin typeface="Arial MT"/>
                <a:cs typeface="Arial MT"/>
              </a:rPr>
              <a:t>.NE</a:t>
            </a:r>
            <a:r>
              <a:rPr sz="900" dirty="0">
                <a:latin typeface="Arial MT"/>
                <a:cs typeface="Arial MT"/>
              </a:rPr>
              <a:t>T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MVC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20" dirty="0">
                <a:latin typeface="Arial MT"/>
                <a:cs typeface="Arial MT"/>
              </a:rPr>
              <a:t>W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dirty="0">
                <a:latin typeface="Arial MT"/>
                <a:cs typeface="Arial MT"/>
              </a:rPr>
              <a:t>b</a:t>
            </a:r>
            <a:r>
              <a:rPr sz="900" spc="-5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API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Spring.NET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NE</a:t>
            </a:r>
            <a:r>
              <a:rPr sz="900" dirty="0">
                <a:latin typeface="Arial MT"/>
                <a:cs typeface="Arial MT"/>
              </a:rPr>
              <a:t>T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Core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58554" y="1595926"/>
            <a:ext cx="91376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Laravel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Symfony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CodeIgniter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Zend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15" dirty="0">
                <a:latin typeface="Arial MT"/>
                <a:cs typeface="Arial MT"/>
              </a:rPr>
              <a:t>Yii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36778" y="1595926"/>
            <a:ext cx="79946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Django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CherryPy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Pyramid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Grok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Flask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39263" y="2880579"/>
            <a:ext cx="644549" cy="64204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520629" y="3668476"/>
            <a:ext cx="1034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Ruby</a:t>
            </a:r>
            <a:r>
              <a:rPr sz="900" spc="-4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on</a:t>
            </a:r>
            <a:r>
              <a:rPr sz="900" spc="-4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Rails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Sinatra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85388" y="2969023"/>
            <a:ext cx="537074" cy="53707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056017" y="3664976"/>
            <a:ext cx="1350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Spring</a:t>
            </a:r>
            <a:r>
              <a:rPr sz="900" spc="-5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Boot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Spring</a:t>
            </a:r>
            <a:r>
              <a:rPr sz="900" spc="-4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MVC</a:t>
            </a:r>
            <a:r>
              <a:rPr sz="900" spc="-4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(REST)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34526" y="3717325"/>
            <a:ext cx="904812" cy="45169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555975" y="4396976"/>
            <a:ext cx="15367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marR="622935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Grails 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Sprin</a:t>
            </a:r>
            <a:r>
              <a:rPr sz="900" dirty="0">
                <a:latin typeface="Arial MT"/>
                <a:cs typeface="Arial MT"/>
              </a:rPr>
              <a:t>g</a:t>
            </a:r>
            <a:r>
              <a:rPr sz="900" spc="-5" dirty="0">
                <a:latin typeface="Arial MT"/>
                <a:cs typeface="Arial MT"/>
              </a:rPr>
              <a:t> Boot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kdabir/awesome-groovy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40112" y="1628150"/>
            <a:ext cx="937894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Servlets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JSP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JSF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Primefaces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Omnifaces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Sprin</a:t>
            </a:r>
            <a:r>
              <a:rPr sz="900" dirty="0">
                <a:latin typeface="Arial MT"/>
                <a:cs typeface="Arial MT"/>
              </a:rPr>
              <a:t>g</a:t>
            </a:r>
            <a:r>
              <a:rPr sz="900" spc="-5" dirty="0">
                <a:latin typeface="Arial MT"/>
                <a:cs typeface="Arial MT"/>
              </a:rPr>
              <a:t> Boot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Sprin</a:t>
            </a:r>
            <a:r>
              <a:rPr sz="900" dirty="0">
                <a:latin typeface="Arial MT"/>
                <a:cs typeface="Arial MT"/>
              </a:rPr>
              <a:t>g</a:t>
            </a:r>
            <a:r>
              <a:rPr sz="900" spc="-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MVC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10" dirty="0">
                <a:latin typeface="Arial MT"/>
                <a:cs typeface="Arial MT"/>
              </a:rPr>
              <a:t>Webflux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Thymeleaf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Struts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Play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20" dirty="0">
                <a:latin typeface="Arial MT"/>
                <a:cs typeface="Arial MT"/>
              </a:rPr>
              <a:t>Vaadin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GWT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ZK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24087" y="3649751"/>
            <a:ext cx="6762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Gorilla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Martini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Beego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Gin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10" dirty="0">
                <a:latin typeface="Arial MT"/>
                <a:cs typeface="Arial MT"/>
              </a:rPr>
              <a:t>Buffalo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54542" y="4277727"/>
            <a:ext cx="723918" cy="72391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380550" y="4300025"/>
            <a:ext cx="881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Sactix-web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rocket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tide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warp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59386" y="1253623"/>
            <a:ext cx="4996324" cy="3103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7242" y="162020"/>
            <a:ext cx="193134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/>
              <a:t>Desarrollo</a:t>
            </a:r>
            <a:r>
              <a:rPr sz="1400" spc="-70" dirty="0"/>
              <a:t> </a:t>
            </a:r>
            <a:r>
              <a:rPr sz="1400" spc="-15" dirty="0"/>
              <a:t>Web</a:t>
            </a:r>
            <a:endParaRPr sz="1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7939" y="629038"/>
            <a:ext cx="959524" cy="9595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8352" y="829013"/>
            <a:ext cx="727149" cy="7271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98139" y="829025"/>
            <a:ext cx="754476" cy="7271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970739" y="862162"/>
            <a:ext cx="1419860" cy="583565"/>
            <a:chOff x="2792787" y="798174"/>
            <a:chExt cx="1419860" cy="58356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2787" y="798175"/>
              <a:ext cx="583499" cy="583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8825" y="798174"/>
              <a:ext cx="583499" cy="58349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03302" y="941388"/>
            <a:ext cx="959524" cy="50240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087626" y="1623012"/>
            <a:ext cx="1112520" cy="58356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425450" indent="-297815">
              <a:lnSpc>
                <a:spcPct val="100000"/>
              </a:lnSpc>
              <a:spcBef>
                <a:spcPts val="110"/>
              </a:spcBef>
              <a:buChar char="●"/>
              <a:tabLst>
                <a:tab pos="425450" algn="l"/>
                <a:tab pos="426084" algn="l"/>
              </a:tabLst>
            </a:pPr>
            <a:r>
              <a:rPr sz="900" spc="-5" dirty="0">
                <a:latin typeface="Arial MT"/>
                <a:cs typeface="Arial MT"/>
              </a:rPr>
              <a:t>Angular</a:t>
            </a:r>
            <a:endParaRPr sz="900">
              <a:latin typeface="Arial MT"/>
              <a:cs typeface="Arial MT"/>
            </a:endParaRPr>
          </a:p>
          <a:p>
            <a:pPr marL="425450" indent="-297815">
              <a:lnSpc>
                <a:spcPct val="100000"/>
              </a:lnSpc>
              <a:buChar char="●"/>
              <a:tabLst>
                <a:tab pos="425450" algn="l"/>
                <a:tab pos="426084" algn="l"/>
              </a:tabLst>
            </a:pPr>
            <a:r>
              <a:rPr sz="900" spc="-5" dirty="0">
                <a:latin typeface="Arial MT"/>
                <a:cs typeface="Arial MT"/>
              </a:rPr>
              <a:t>React.js</a:t>
            </a:r>
            <a:endParaRPr sz="900">
              <a:latin typeface="Arial MT"/>
              <a:cs typeface="Arial MT"/>
            </a:endParaRPr>
          </a:p>
          <a:p>
            <a:pPr marL="425450" indent="-297815">
              <a:lnSpc>
                <a:spcPct val="100000"/>
              </a:lnSpc>
              <a:buChar char="●"/>
              <a:tabLst>
                <a:tab pos="425450" algn="l"/>
                <a:tab pos="426084" algn="l"/>
              </a:tabLst>
            </a:pPr>
            <a:r>
              <a:rPr sz="900" spc="-10" dirty="0">
                <a:latin typeface="Arial MT"/>
                <a:cs typeface="Arial MT"/>
              </a:rPr>
              <a:t>Vue.js</a:t>
            </a:r>
            <a:endParaRPr sz="900">
              <a:latin typeface="Arial MT"/>
              <a:cs typeface="Arial MT"/>
            </a:endParaRPr>
          </a:p>
          <a:p>
            <a:pPr marL="425450" indent="-297815">
              <a:lnSpc>
                <a:spcPct val="100000"/>
              </a:lnSpc>
              <a:buChar char="●"/>
              <a:tabLst>
                <a:tab pos="425450" algn="l"/>
                <a:tab pos="426084" algn="l"/>
              </a:tabLst>
            </a:pPr>
            <a:r>
              <a:rPr sz="900" dirty="0">
                <a:latin typeface="Arial MT"/>
                <a:cs typeface="Arial MT"/>
              </a:rPr>
              <a:t>JQuery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3326" y="2173256"/>
            <a:ext cx="7359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Svelte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Next.js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NestJS*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09226" y="2590563"/>
            <a:ext cx="1112520" cy="332740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403860" marR="210820" indent="-297815">
              <a:lnSpc>
                <a:spcPct val="100000"/>
              </a:lnSpc>
              <a:spcBef>
                <a:spcPts val="55"/>
              </a:spcBef>
              <a:buChar char="●"/>
              <a:tabLst>
                <a:tab pos="403860" algn="l"/>
                <a:tab pos="404495" algn="l"/>
              </a:tabLst>
            </a:pPr>
            <a:r>
              <a:rPr sz="900" spc="-5" dirty="0">
                <a:latin typeface="Arial MT"/>
                <a:cs typeface="Arial MT"/>
              </a:rPr>
              <a:t>Nodejs* </a:t>
            </a:r>
            <a:r>
              <a:rPr sz="900" dirty="0">
                <a:latin typeface="Arial MT"/>
                <a:cs typeface="Arial MT"/>
              </a:rPr>
              <a:t> (Express)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75251" y="2996216"/>
            <a:ext cx="670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Play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20" dirty="0">
                <a:latin typeface="Arial MT"/>
                <a:cs typeface="Arial MT"/>
              </a:rPr>
              <a:t>Vaadin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GWT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ZK</a:t>
            </a:r>
            <a:endParaRPr sz="900">
              <a:latin typeface="Arial MT"/>
              <a:cs typeface="Arial MT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36696"/>
              </p:ext>
            </p:extLst>
          </p:nvPr>
        </p:nvGraphicFramePr>
        <p:xfrm>
          <a:off x="3617427" y="1604037"/>
          <a:ext cx="4074160" cy="1405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9010"/>
                <a:gridCol w="1186180"/>
                <a:gridCol w="959485"/>
                <a:gridCol w="959485"/>
              </a:tblGrid>
              <a:tr h="155324">
                <a:tc rowSpan="4">
                  <a:txBody>
                    <a:bodyPr/>
                    <a:lstStyle/>
                    <a:p>
                      <a:pPr marL="348615" marR="3175" indent="-297815">
                        <a:lnSpc>
                          <a:spcPct val="100000"/>
                        </a:lnSpc>
                        <a:spcBef>
                          <a:spcPts val="110"/>
                        </a:spcBef>
                        <a:buChar char="●"/>
                        <a:tabLst>
                          <a:tab pos="348615" algn="l"/>
                          <a:tab pos="34925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Servlets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8615" marR="3175" indent="-297815">
                        <a:lnSpc>
                          <a:spcPct val="100000"/>
                        </a:lnSpc>
                        <a:buChar char="●"/>
                        <a:tabLst>
                          <a:tab pos="348615" algn="l"/>
                          <a:tab pos="34925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JSP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8615" marR="3175" indent="-297815">
                        <a:lnSpc>
                          <a:spcPct val="100000"/>
                        </a:lnSpc>
                        <a:buChar char="●"/>
                        <a:tabLst>
                          <a:tab pos="348615" algn="l"/>
                          <a:tab pos="349250" algn="l"/>
                        </a:tabLst>
                      </a:pPr>
                      <a:r>
                        <a:rPr sz="900" dirty="0">
                          <a:latin typeface="Arial MT"/>
                          <a:cs typeface="Arial MT"/>
                        </a:rPr>
                        <a:t>JSF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8615" marR="3175" indent="-297815">
                        <a:lnSpc>
                          <a:spcPct val="100000"/>
                        </a:lnSpc>
                        <a:buChar char="●"/>
                        <a:tabLst>
                          <a:tab pos="348615" algn="l"/>
                          <a:tab pos="34925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Primefaces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8615" marR="3175" indent="-297815">
                        <a:lnSpc>
                          <a:spcPct val="100000"/>
                        </a:lnSpc>
                        <a:buChar char="●"/>
                        <a:tabLst>
                          <a:tab pos="348615" algn="l"/>
                          <a:tab pos="34925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Omnifaces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8615" marR="3175" indent="-297815">
                        <a:lnSpc>
                          <a:spcPct val="100000"/>
                        </a:lnSpc>
                        <a:buChar char="●"/>
                        <a:tabLst>
                          <a:tab pos="348615" algn="l"/>
                          <a:tab pos="34925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Sprin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Boot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8615" indent="-297815">
                        <a:lnSpc>
                          <a:spcPct val="100000"/>
                        </a:lnSpc>
                        <a:buChar char="●"/>
                        <a:tabLst>
                          <a:tab pos="348615" algn="l"/>
                          <a:tab pos="34925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Sprin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g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MVC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8615" marR="3175" indent="-297815">
                        <a:lnSpc>
                          <a:spcPct val="100000"/>
                        </a:lnSpc>
                        <a:buChar char="●"/>
                        <a:tabLst>
                          <a:tab pos="348615" algn="l"/>
                          <a:tab pos="349250" algn="l"/>
                        </a:tabLst>
                      </a:pPr>
                      <a:r>
                        <a:rPr sz="900" spc="-10" dirty="0">
                          <a:latin typeface="Arial MT"/>
                          <a:cs typeface="Arial MT"/>
                        </a:rPr>
                        <a:t>Webflux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8615" marR="3175" indent="-297815">
                        <a:lnSpc>
                          <a:spcPct val="100000"/>
                        </a:lnSpc>
                        <a:buChar char="●"/>
                        <a:tabLst>
                          <a:tab pos="348615" algn="l"/>
                          <a:tab pos="34925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Thymeleaf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8615" marR="3175" indent="-297815">
                        <a:lnSpc>
                          <a:spcPct val="100000"/>
                        </a:lnSpc>
                        <a:buChar char="●"/>
                        <a:tabLst>
                          <a:tab pos="348615" algn="l"/>
                          <a:tab pos="34925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Struts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39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81635" indent="-298450">
                        <a:lnSpc>
                          <a:spcPct val="100000"/>
                        </a:lnSpc>
                        <a:spcBef>
                          <a:spcPts val="110"/>
                        </a:spcBef>
                        <a:buChar char="●"/>
                        <a:tabLst>
                          <a:tab pos="381635" algn="l"/>
                          <a:tab pos="38227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.NET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81635" indent="-298450">
                        <a:lnSpc>
                          <a:spcPct val="100000"/>
                        </a:lnSpc>
                        <a:buChar char="●"/>
                        <a:tabLst>
                          <a:tab pos="381635" algn="l"/>
                          <a:tab pos="38227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AS</a:t>
                      </a:r>
                      <a:r>
                        <a:rPr sz="900" spc="-120" dirty="0">
                          <a:latin typeface="Arial MT"/>
                          <a:cs typeface="Arial MT"/>
                        </a:rPr>
                        <a:t>P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.NE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T</a:t>
                      </a:r>
                      <a:r>
                        <a:rPr sz="9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MVC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81635" indent="-298450">
                        <a:lnSpc>
                          <a:spcPts val="1035"/>
                        </a:lnSpc>
                        <a:buChar char="●"/>
                        <a:tabLst>
                          <a:tab pos="381635" algn="l"/>
                          <a:tab pos="382270" algn="l"/>
                        </a:tabLst>
                      </a:pPr>
                      <a:r>
                        <a:rPr sz="900" spc="-20" dirty="0">
                          <a:latin typeface="Arial MT"/>
                          <a:cs typeface="Arial MT"/>
                        </a:rPr>
                        <a:t>W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900" dirty="0">
                          <a:latin typeface="Arial MT"/>
                          <a:cs typeface="Arial MT"/>
                        </a:rPr>
                        <a:t>b</a:t>
                      </a:r>
                      <a:r>
                        <a:rPr sz="9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latin typeface="Arial MT"/>
                          <a:cs typeface="Arial MT"/>
                        </a:rPr>
                        <a:t>API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39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321945" indent="-298450">
                        <a:lnSpc>
                          <a:spcPts val="940"/>
                        </a:lnSpc>
                        <a:buChar char="●"/>
                        <a:tabLst>
                          <a:tab pos="321945" algn="l"/>
                          <a:tab pos="32258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Laravel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21945" indent="-298450">
                        <a:lnSpc>
                          <a:spcPct val="100000"/>
                        </a:lnSpc>
                        <a:buChar char="●"/>
                        <a:tabLst>
                          <a:tab pos="321945" algn="l"/>
                          <a:tab pos="32258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Symfony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21945" indent="-298450">
                        <a:lnSpc>
                          <a:spcPct val="100000"/>
                        </a:lnSpc>
                        <a:buChar char="●"/>
                        <a:tabLst>
                          <a:tab pos="321945" algn="l"/>
                          <a:tab pos="32258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CodeIgniter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21945" indent="-298450">
                        <a:lnSpc>
                          <a:spcPct val="100000"/>
                        </a:lnSpc>
                        <a:buChar char="●"/>
                        <a:tabLst>
                          <a:tab pos="321945" algn="l"/>
                          <a:tab pos="32258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Zend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21945" indent="-298450">
                        <a:lnSpc>
                          <a:spcPct val="100000"/>
                        </a:lnSpc>
                        <a:buChar char="●"/>
                        <a:tabLst>
                          <a:tab pos="321945" algn="l"/>
                          <a:tab pos="322580" algn="l"/>
                        </a:tabLst>
                      </a:pPr>
                      <a:r>
                        <a:rPr sz="900" spc="-15" dirty="0">
                          <a:latin typeface="Arial MT"/>
                          <a:cs typeface="Arial MT"/>
                        </a:rPr>
                        <a:t>Yii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360" indent="-297815">
                        <a:lnSpc>
                          <a:spcPts val="940"/>
                        </a:lnSpc>
                        <a:buChar char="●"/>
                        <a:tabLst>
                          <a:tab pos="340360" algn="l"/>
                          <a:tab pos="34099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Django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7727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53975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40360" indent="-297815">
                        <a:lnSpc>
                          <a:spcPts val="795"/>
                        </a:lnSpc>
                        <a:buChar char="●"/>
                        <a:tabLst>
                          <a:tab pos="340360" algn="l"/>
                          <a:tab pos="34099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CherryPy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0360" indent="-297815">
                        <a:lnSpc>
                          <a:spcPct val="100000"/>
                        </a:lnSpc>
                        <a:buChar char="●"/>
                        <a:tabLst>
                          <a:tab pos="340360" algn="l"/>
                          <a:tab pos="34099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Pyramid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0360" indent="-297815">
                        <a:lnSpc>
                          <a:spcPct val="100000"/>
                        </a:lnSpc>
                        <a:buChar char="●"/>
                        <a:tabLst>
                          <a:tab pos="340360" algn="l"/>
                          <a:tab pos="34099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Grok</a:t>
                      </a:r>
                      <a:endParaRPr sz="900">
                        <a:latin typeface="Arial MT"/>
                        <a:cs typeface="Arial MT"/>
                      </a:endParaRPr>
                    </a:p>
                    <a:p>
                      <a:pPr marL="340360" indent="-297815">
                        <a:lnSpc>
                          <a:spcPct val="100000"/>
                        </a:lnSpc>
                        <a:buChar char="●"/>
                        <a:tabLst>
                          <a:tab pos="340360" algn="l"/>
                          <a:tab pos="340995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Flask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2678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635" indent="-298450">
                        <a:lnSpc>
                          <a:spcPts val="1025"/>
                        </a:lnSpc>
                        <a:buChar char="●"/>
                        <a:tabLst>
                          <a:tab pos="381635" algn="l"/>
                          <a:tab pos="382270" algn="l"/>
                        </a:tabLst>
                      </a:pPr>
                      <a:r>
                        <a:rPr sz="900" spc="-5" dirty="0">
                          <a:latin typeface="Arial MT"/>
                          <a:cs typeface="Arial MT"/>
                        </a:rPr>
                        <a:t>Spring.NET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70537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97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grpSp>
        <p:nvGrpSpPr>
          <p:cNvPr id="15" name="object 15"/>
          <p:cNvGrpSpPr/>
          <p:nvPr/>
        </p:nvGrpSpPr>
        <p:grpSpPr>
          <a:xfrm>
            <a:off x="1905000" y="438150"/>
            <a:ext cx="2263140" cy="3612515"/>
            <a:chOff x="2733824" y="489606"/>
            <a:chExt cx="2263140" cy="361251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9925" y="2869225"/>
              <a:ext cx="644549" cy="6445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752874" y="669525"/>
              <a:ext cx="1606550" cy="790575"/>
            </a:xfrm>
            <a:custGeom>
              <a:avLst/>
              <a:gdLst/>
              <a:ahLst/>
              <a:cxnLst/>
              <a:rect l="l" t="t" r="r" b="b"/>
              <a:pathLst>
                <a:path w="1606550" h="790575">
                  <a:moveTo>
                    <a:pt x="0" y="0"/>
                  </a:moveTo>
                  <a:lnTo>
                    <a:pt x="1606499" y="0"/>
                  </a:lnTo>
                  <a:lnTo>
                    <a:pt x="1606499" y="790499"/>
                  </a:lnTo>
                  <a:lnTo>
                    <a:pt x="0" y="7904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9213" y="489606"/>
              <a:ext cx="537075" cy="4393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1713" y="3649802"/>
              <a:ext cx="904812" cy="4516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2025" y="489606"/>
              <a:ext cx="537075" cy="43934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2801" y="3000701"/>
              <a:ext cx="266725" cy="26672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244577" y="3636534"/>
            <a:ext cx="583565" cy="452120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24460" marR="107314" algn="just">
              <a:lnSpc>
                <a:spcPct val="100000"/>
              </a:lnSpc>
              <a:spcBef>
                <a:spcPts val="175"/>
              </a:spcBef>
            </a:pPr>
            <a:r>
              <a:rPr sz="900" spc="-5" dirty="0">
                <a:latin typeface="Arial MT"/>
                <a:cs typeface="Arial MT"/>
              </a:rPr>
              <a:t>Gorilla </a:t>
            </a:r>
            <a:r>
              <a:rPr sz="900" spc="-24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Martini  </a:t>
            </a:r>
            <a:r>
              <a:rPr sz="900" spc="-5" dirty="0">
                <a:latin typeface="Arial MT"/>
                <a:cs typeface="Arial MT"/>
              </a:rPr>
              <a:t>Beego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59226" y="3646216"/>
            <a:ext cx="6762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60" dirty="0">
                <a:latin typeface="Arial MT"/>
                <a:cs typeface="Arial MT"/>
              </a:rPr>
              <a:t>●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900" spc="-360" dirty="0">
                <a:latin typeface="Arial MT"/>
                <a:cs typeface="Arial MT"/>
              </a:rPr>
              <a:t>●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900" spc="-360" dirty="0">
                <a:latin typeface="Arial MT"/>
                <a:cs typeface="Arial MT"/>
              </a:rPr>
              <a:t>●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Gin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10" dirty="0">
                <a:latin typeface="Arial MT"/>
                <a:cs typeface="Arial MT"/>
              </a:rPr>
              <a:t>Buffalo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74402" y="2877044"/>
            <a:ext cx="644549" cy="64204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816976" y="3676838"/>
            <a:ext cx="1112520" cy="155575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348615" indent="-297815">
              <a:lnSpc>
                <a:spcPct val="100000"/>
              </a:lnSpc>
              <a:spcBef>
                <a:spcPts val="5"/>
              </a:spcBef>
              <a:buChar char="●"/>
              <a:tabLst>
                <a:tab pos="348615" algn="l"/>
                <a:tab pos="349250" algn="l"/>
              </a:tabLst>
            </a:pPr>
            <a:r>
              <a:rPr sz="900" spc="-5" dirty="0">
                <a:latin typeface="Arial MT"/>
                <a:cs typeface="Arial MT"/>
              </a:rPr>
              <a:t>Ruby</a:t>
            </a:r>
            <a:r>
              <a:rPr sz="900" spc="-3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on</a:t>
            </a:r>
            <a:r>
              <a:rPr sz="900" spc="-3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Rails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55768" y="3802101"/>
            <a:ext cx="6845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Sinatra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20527" y="2965488"/>
            <a:ext cx="537074" cy="53707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391156" y="3661441"/>
            <a:ext cx="1350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Spring</a:t>
            </a:r>
            <a:r>
              <a:rPr sz="900" spc="-5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Boot</a:t>
            </a:r>
            <a:endParaRPr sz="900">
              <a:latin typeface="Arial MT"/>
              <a:cs typeface="Arial MT"/>
            </a:endParaRPr>
          </a:p>
          <a:p>
            <a:pPr marL="309880">
              <a:lnSpc>
                <a:spcPct val="100000"/>
              </a:lnSpc>
            </a:pPr>
            <a:r>
              <a:rPr sz="900" spc="-5" dirty="0">
                <a:latin typeface="Arial MT"/>
                <a:cs typeface="Arial MT"/>
              </a:rPr>
              <a:t>Spring</a:t>
            </a:r>
            <a:r>
              <a:rPr sz="900" spc="-4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MVC</a:t>
            </a:r>
            <a:r>
              <a:rPr sz="900" spc="-4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(REST)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91114" y="4393441"/>
            <a:ext cx="15367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Grails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Spring</a:t>
            </a:r>
            <a:r>
              <a:rPr sz="900" spc="-5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Boot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kdabir/awesome-groovy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89681" y="4274192"/>
            <a:ext cx="723918" cy="723918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5715689" y="4296490"/>
            <a:ext cx="881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Sactix-web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rocket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tide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warp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394525" y="1250088"/>
            <a:ext cx="4996815" cy="3105150"/>
            <a:chOff x="3216573" y="1186100"/>
            <a:chExt cx="4996815" cy="3105150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4851" y="4024338"/>
              <a:ext cx="266724" cy="2667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6573" y="1186100"/>
              <a:ext cx="4996324" cy="3103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0624" y="411140"/>
            <a:ext cx="24009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/>
              <a:t>Desarrollo</a:t>
            </a:r>
            <a:r>
              <a:rPr sz="1400" spc="-75" dirty="0"/>
              <a:t> </a:t>
            </a:r>
            <a:r>
              <a:rPr sz="1400" dirty="0"/>
              <a:t>Móvil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3175" y="842925"/>
            <a:ext cx="959524" cy="9595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6725" y="957580"/>
            <a:ext cx="730234" cy="730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91700" y="957600"/>
            <a:ext cx="759099" cy="75909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792375" y="1026025"/>
            <a:ext cx="755015" cy="2636520"/>
            <a:chOff x="2792375" y="1026025"/>
            <a:chExt cx="755015" cy="263652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7825" y="1026025"/>
              <a:ext cx="690674" cy="690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2375" y="2935112"/>
              <a:ext cx="754476" cy="72715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201762" y="1853578"/>
            <a:ext cx="9823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Androi</a:t>
            </a:r>
            <a:r>
              <a:rPr sz="900" dirty="0">
                <a:latin typeface="Arial MT"/>
                <a:cs typeface="Arial MT"/>
              </a:rPr>
              <a:t>d</a:t>
            </a:r>
            <a:r>
              <a:rPr sz="900" spc="-5" dirty="0">
                <a:latin typeface="Arial MT"/>
                <a:cs typeface="Arial MT"/>
              </a:rPr>
              <a:t> SDK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46362" y="1870903"/>
            <a:ext cx="7804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iO</a:t>
            </a:r>
            <a:r>
              <a:rPr sz="900" dirty="0">
                <a:latin typeface="Arial MT"/>
                <a:cs typeface="Arial MT"/>
              </a:rPr>
              <a:t>S</a:t>
            </a:r>
            <a:r>
              <a:rPr sz="900" spc="-5" dirty="0">
                <a:latin typeface="Arial MT"/>
                <a:cs typeface="Arial MT"/>
              </a:rPr>
              <a:t> SDK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30337" y="1853578"/>
            <a:ext cx="9455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IONIC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ReactNative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NativeScript</a:t>
            </a:r>
            <a:endParaRPr sz="900">
              <a:latin typeface="Arial MT"/>
              <a:cs typeface="Arial MT"/>
            </a:endParaRPr>
          </a:p>
          <a:p>
            <a:pPr marL="309880" marR="258445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dirty="0">
                <a:latin typeface="Arial MT"/>
                <a:cs typeface="Arial MT"/>
              </a:rPr>
              <a:t>JQuery  Mobile</a:t>
            </a:r>
            <a:endParaRPr sz="900">
              <a:latin typeface="Arial MT"/>
              <a:cs typeface="Arial MT"/>
            </a:endParaRPr>
          </a:p>
          <a:p>
            <a:pPr marL="309880" indent="-297815">
              <a:lnSpc>
                <a:spcPct val="100000"/>
              </a:lnSpc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PhoneGap*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03671" y="982056"/>
            <a:ext cx="670872" cy="66451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177337" y="1853578"/>
            <a:ext cx="6464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Flutter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56762" y="3757928"/>
            <a:ext cx="748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0"/>
              </a:spcBef>
              <a:buChar char="●"/>
              <a:tabLst>
                <a:tab pos="309880" algn="l"/>
                <a:tab pos="310515" algn="l"/>
              </a:tabLst>
            </a:pPr>
            <a:r>
              <a:rPr sz="900" spc="-5" dirty="0">
                <a:latin typeface="Arial MT"/>
                <a:cs typeface="Arial MT"/>
              </a:rPr>
              <a:t>Xamarin</a:t>
            </a:r>
            <a:endParaRPr sz="9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57400" y="957580"/>
            <a:ext cx="6155497" cy="333219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Override1.xml><?xml version="1.0" encoding="utf-8"?>
<a:themeOverride xmlns:a="http://schemas.openxmlformats.org/drawingml/2006/main">
  <a:clrScheme name="Damask">
    <a:dk1>
      <a:sysClr val="windowText" lastClr="000000"/>
    </a:dk1>
    <a:lt1>
      <a:sysClr val="window" lastClr="FFFFFF"/>
    </a:lt1>
    <a:dk2>
      <a:srgbClr val="2A5B7F"/>
    </a:dk2>
    <a:lt2>
      <a:srgbClr val="ABDAFC"/>
    </a:lt2>
    <a:accent1>
      <a:srgbClr val="9EC544"/>
    </a:accent1>
    <a:accent2>
      <a:srgbClr val="50BEA3"/>
    </a:accent2>
    <a:accent3>
      <a:srgbClr val="4A9CCC"/>
    </a:accent3>
    <a:accent4>
      <a:srgbClr val="9A66CA"/>
    </a:accent4>
    <a:accent5>
      <a:srgbClr val="C54F71"/>
    </a:accent5>
    <a:accent6>
      <a:srgbClr val="DE9C3C"/>
    </a:accent6>
    <a:hlink>
      <a:srgbClr val="6BA9DA"/>
    </a:hlink>
    <a:folHlink>
      <a:srgbClr val="A0BCD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489</Words>
  <Application>Microsoft Office PowerPoint</Application>
  <PresentationFormat>Presentación en pantalla (16:9)</PresentationFormat>
  <Paragraphs>330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Arial MT</vt:lpstr>
      <vt:lpstr>Bookman Old Style</vt:lpstr>
      <vt:lpstr>Rockwell</vt:lpstr>
      <vt:lpstr>Times New Roman</vt:lpstr>
      <vt:lpstr>Damask</vt:lpstr>
      <vt:lpstr>Presentación de PowerPoint</vt:lpstr>
      <vt:lpstr>Presentación de PowerPoint</vt:lpstr>
      <vt:lpstr>Presentación de PowerPoint</vt:lpstr>
      <vt:lpstr>Stackoverflow 2020</vt:lpstr>
      <vt:lpstr>Presentación de PowerPoint</vt:lpstr>
      <vt:lpstr>Desarrollo Desktop</vt:lpstr>
      <vt:lpstr>Desarrollo Web</vt:lpstr>
      <vt:lpstr>Desarrollo Web</vt:lpstr>
      <vt:lpstr>Desarrollo Móvil</vt:lpstr>
      <vt:lpstr>Desarrollo Móvil</vt:lpstr>
      <vt:lpstr>Machine Learning y Análisis de Datos</vt:lpstr>
      <vt:lpstr>Machine Learning y Análisis de Datos</vt:lpstr>
      <vt:lpstr>Videojuegos</vt:lpstr>
      <vt:lpstr>Videojuegos</vt:lpstr>
      <vt:lpstr>Presentación de PowerPoint</vt:lpstr>
      <vt:lpstr>Presentación de PowerPoint</vt:lpstr>
      <vt:lpstr>¡Gracias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Jemsun Alexis Tamayo Tello</cp:lastModifiedBy>
  <cp:revision>5</cp:revision>
  <dcterms:created xsi:type="dcterms:W3CDTF">2021-04-13T03:52:29Z</dcterms:created>
  <dcterms:modified xsi:type="dcterms:W3CDTF">2021-04-13T04:07:01Z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